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4"/>
  </p:handoutMasterIdLst>
  <p:sldIdLst>
    <p:sldId id="257" r:id="rId2"/>
    <p:sldId id="263" r:id="rId3"/>
    <p:sldId id="264" r:id="rId4"/>
    <p:sldId id="256" r:id="rId5"/>
    <p:sldId id="258" r:id="rId6"/>
    <p:sldId id="265" r:id="rId7"/>
    <p:sldId id="261" r:id="rId8"/>
    <p:sldId id="260" r:id="rId9"/>
    <p:sldId id="267" r:id="rId10"/>
    <p:sldId id="266" r:id="rId11"/>
    <p:sldId id="259" r:id="rId12"/>
    <p:sldId id="262" r:id="rId1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7" d="100"/>
          <a:sy n="77" d="100"/>
        </p:scale>
        <p:origin x="68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7D24CCB-BE97-437B-8579-9E4AD88F8B85}" type="datetimeFigureOut">
              <a:rPr lang="en-AU" smtClean="0"/>
              <a:t>1/12/2017</a:t>
            </a:fld>
            <a:endParaRPr lang="en-AU"/>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4FC8837C-2662-4F73-84E7-07C826AB51BB}" type="slidenum">
              <a:rPr lang="en-AU" smtClean="0"/>
              <a:t>‹#›</a:t>
            </a:fld>
            <a:endParaRPr lang="en-AU"/>
          </a:p>
        </p:txBody>
      </p:sp>
    </p:spTree>
    <p:extLst>
      <p:ext uri="{BB962C8B-B14F-4D97-AF65-F5344CB8AC3E}">
        <p14:creationId xmlns:p14="http://schemas.microsoft.com/office/powerpoint/2010/main" val="44467186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19E931EA-87E2-4414-8E2D-ECD858EFAE05}" type="datetimeFigureOut">
              <a:rPr lang="en-AU" smtClean="0"/>
              <a:t>1/12/2017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0140A56-817C-4517-97C2-E75D5B09F529}" type="slidenum">
              <a:rPr lang="en-AU" smtClean="0"/>
              <a:t>‹#›</a:t>
            </a:fld>
            <a:endParaRPr lang="en-AU"/>
          </a:p>
        </p:txBody>
      </p:sp>
    </p:spTree>
    <p:extLst>
      <p:ext uri="{BB962C8B-B14F-4D97-AF65-F5344CB8AC3E}">
        <p14:creationId xmlns:p14="http://schemas.microsoft.com/office/powerpoint/2010/main" val="266788160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19E931EA-87E2-4414-8E2D-ECD858EFAE05}" type="datetimeFigureOut">
              <a:rPr lang="en-AU" smtClean="0"/>
              <a:t>1/12/2017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0140A56-817C-4517-97C2-E75D5B09F529}" type="slidenum">
              <a:rPr lang="en-AU" smtClean="0"/>
              <a:t>‹#›</a:t>
            </a:fld>
            <a:endParaRPr lang="en-AU"/>
          </a:p>
        </p:txBody>
      </p:sp>
    </p:spTree>
    <p:extLst>
      <p:ext uri="{BB962C8B-B14F-4D97-AF65-F5344CB8AC3E}">
        <p14:creationId xmlns:p14="http://schemas.microsoft.com/office/powerpoint/2010/main" val="392406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19E931EA-87E2-4414-8E2D-ECD858EFAE05}" type="datetimeFigureOut">
              <a:rPr lang="en-AU" smtClean="0"/>
              <a:t>1/12/2017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0140A56-817C-4517-97C2-E75D5B09F529}" type="slidenum">
              <a:rPr lang="en-AU" smtClean="0"/>
              <a:t>‹#›</a:t>
            </a:fld>
            <a:endParaRPr lang="en-AU"/>
          </a:p>
        </p:txBody>
      </p:sp>
    </p:spTree>
    <p:extLst>
      <p:ext uri="{BB962C8B-B14F-4D97-AF65-F5344CB8AC3E}">
        <p14:creationId xmlns:p14="http://schemas.microsoft.com/office/powerpoint/2010/main" val="1297382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a:xfrm>
            <a:off x="838200" y="2005012"/>
            <a:ext cx="10515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19E931EA-87E2-4414-8E2D-ECD858EFAE05}" type="datetimeFigureOut">
              <a:rPr lang="en-AU" smtClean="0"/>
              <a:t>1/12/2017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0140A56-817C-4517-97C2-E75D5B09F529}" type="slidenum">
              <a:rPr lang="en-AU" smtClean="0"/>
              <a:t>‹#›</a:t>
            </a:fld>
            <a:endParaRPr lang="en-AU"/>
          </a:p>
        </p:txBody>
      </p:sp>
    </p:spTree>
    <p:extLst>
      <p:ext uri="{BB962C8B-B14F-4D97-AF65-F5344CB8AC3E}">
        <p14:creationId xmlns:p14="http://schemas.microsoft.com/office/powerpoint/2010/main" val="130684675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E931EA-87E2-4414-8E2D-ECD858EFAE05}" type="datetimeFigureOut">
              <a:rPr lang="en-AU" smtClean="0"/>
              <a:t>1/12/2017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0140A56-817C-4517-97C2-E75D5B09F529}" type="slidenum">
              <a:rPr lang="en-AU" smtClean="0"/>
              <a:t>‹#›</a:t>
            </a:fld>
            <a:endParaRPr lang="en-AU"/>
          </a:p>
        </p:txBody>
      </p:sp>
    </p:spTree>
    <p:extLst>
      <p:ext uri="{BB962C8B-B14F-4D97-AF65-F5344CB8AC3E}">
        <p14:creationId xmlns:p14="http://schemas.microsoft.com/office/powerpoint/2010/main" val="237942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19E931EA-87E2-4414-8E2D-ECD858EFAE05}" type="datetimeFigureOut">
              <a:rPr lang="en-AU" smtClean="0"/>
              <a:t>1/12/2017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0140A56-817C-4517-97C2-E75D5B09F529}" type="slidenum">
              <a:rPr lang="en-AU" smtClean="0"/>
              <a:t>‹#›</a:t>
            </a:fld>
            <a:endParaRPr lang="en-AU"/>
          </a:p>
        </p:txBody>
      </p:sp>
    </p:spTree>
    <p:extLst>
      <p:ext uri="{BB962C8B-B14F-4D97-AF65-F5344CB8AC3E}">
        <p14:creationId xmlns:p14="http://schemas.microsoft.com/office/powerpoint/2010/main" val="241516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19E931EA-87E2-4414-8E2D-ECD858EFAE05}" type="datetimeFigureOut">
              <a:rPr lang="en-AU" smtClean="0"/>
              <a:t>1/12/2017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70140A56-817C-4517-97C2-E75D5B09F529}" type="slidenum">
              <a:rPr lang="en-AU" smtClean="0"/>
              <a:t>‹#›</a:t>
            </a:fld>
            <a:endParaRPr lang="en-AU"/>
          </a:p>
        </p:txBody>
      </p:sp>
    </p:spTree>
    <p:extLst>
      <p:ext uri="{BB962C8B-B14F-4D97-AF65-F5344CB8AC3E}">
        <p14:creationId xmlns:p14="http://schemas.microsoft.com/office/powerpoint/2010/main" val="146507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19E931EA-87E2-4414-8E2D-ECD858EFAE05}" type="datetimeFigureOut">
              <a:rPr lang="en-AU" smtClean="0"/>
              <a:t>1/12/2017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70140A56-817C-4517-97C2-E75D5B09F529}" type="slidenum">
              <a:rPr lang="en-AU" smtClean="0"/>
              <a:t>‹#›</a:t>
            </a:fld>
            <a:endParaRPr lang="en-AU"/>
          </a:p>
        </p:txBody>
      </p:sp>
    </p:spTree>
    <p:extLst>
      <p:ext uri="{BB962C8B-B14F-4D97-AF65-F5344CB8AC3E}">
        <p14:creationId xmlns:p14="http://schemas.microsoft.com/office/powerpoint/2010/main" val="3859404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002060"/>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E931EA-87E2-4414-8E2D-ECD858EFAE05}" type="datetimeFigureOut">
              <a:rPr lang="en-AU" smtClean="0"/>
              <a:t>1/12/2017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70140A56-817C-4517-97C2-E75D5B09F529}" type="slidenum">
              <a:rPr lang="en-AU" smtClean="0"/>
              <a:t>‹#›</a:t>
            </a:fld>
            <a:endParaRPr lang="en-AU"/>
          </a:p>
        </p:txBody>
      </p:sp>
      <p:pic>
        <p:nvPicPr>
          <p:cNvPr id="5" name="Picture 4"/>
          <p:cNvPicPr>
            <a:picLocks noChangeAspect="1"/>
          </p:cNvPicPr>
          <p:nvPr userDrawn="1"/>
        </p:nvPicPr>
        <p:blipFill rotWithShape="1">
          <a:blip r:embed="rId2"/>
          <a:srcRect b="44327"/>
          <a:stretch/>
        </p:blipFill>
        <p:spPr>
          <a:xfrm>
            <a:off x="-463462" y="0"/>
            <a:ext cx="13445274" cy="7427934"/>
          </a:xfrm>
          <a:prstGeom prst="rect">
            <a:avLst/>
          </a:prstGeom>
        </p:spPr>
      </p:pic>
    </p:spTree>
    <p:extLst>
      <p:ext uri="{BB962C8B-B14F-4D97-AF65-F5344CB8AC3E}">
        <p14:creationId xmlns:p14="http://schemas.microsoft.com/office/powerpoint/2010/main" val="386071361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E931EA-87E2-4414-8E2D-ECD858EFAE05}" type="datetimeFigureOut">
              <a:rPr lang="en-AU" smtClean="0"/>
              <a:t>1/12/2017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0140A56-817C-4517-97C2-E75D5B09F529}" type="slidenum">
              <a:rPr lang="en-AU" smtClean="0"/>
              <a:t>‹#›</a:t>
            </a:fld>
            <a:endParaRPr lang="en-AU"/>
          </a:p>
        </p:txBody>
      </p:sp>
    </p:spTree>
    <p:extLst>
      <p:ext uri="{BB962C8B-B14F-4D97-AF65-F5344CB8AC3E}">
        <p14:creationId xmlns:p14="http://schemas.microsoft.com/office/powerpoint/2010/main" val="2706920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E931EA-87E2-4414-8E2D-ECD858EFAE05}" type="datetimeFigureOut">
              <a:rPr lang="en-AU" smtClean="0"/>
              <a:t>1/12/2017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0140A56-817C-4517-97C2-E75D5B09F529}" type="slidenum">
              <a:rPr lang="en-AU" smtClean="0"/>
              <a:t>‹#›</a:t>
            </a:fld>
            <a:endParaRPr lang="en-AU"/>
          </a:p>
        </p:txBody>
      </p:sp>
    </p:spTree>
    <p:extLst>
      <p:ext uri="{BB962C8B-B14F-4D97-AF65-F5344CB8AC3E}">
        <p14:creationId xmlns:p14="http://schemas.microsoft.com/office/powerpoint/2010/main" val="422081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9050" y="-1"/>
            <a:ext cx="12211050" cy="687946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838200" y="365125"/>
            <a:ext cx="10515600" cy="1325563"/>
          </a:xfrm>
          <a:prstGeom prst="rect">
            <a:avLst/>
          </a:prstGeom>
          <a:solidFill>
            <a:srgbClr val="002060"/>
          </a:solidFill>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838200" y="1825625"/>
            <a:ext cx="10515600" cy="4351338"/>
          </a:xfrm>
          <a:prstGeom prst="rect">
            <a:avLst/>
          </a:prstGeom>
          <a:solidFill>
            <a:srgbClr val="002060"/>
          </a:solidFill>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E931EA-87E2-4414-8E2D-ECD858EFAE05}" type="datetimeFigureOut">
              <a:rPr lang="en-AU" smtClean="0"/>
              <a:t>1/12/2017</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140A56-817C-4517-97C2-E75D5B09F529}" type="slidenum">
              <a:rPr lang="en-AU" smtClean="0"/>
              <a:t>‹#›</a:t>
            </a:fld>
            <a:endParaRPr lang="en-AU"/>
          </a:p>
        </p:txBody>
      </p:sp>
    </p:spTree>
    <p:extLst>
      <p:ext uri="{BB962C8B-B14F-4D97-AF65-F5344CB8AC3E}">
        <p14:creationId xmlns:p14="http://schemas.microsoft.com/office/powerpoint/2010/main" val="7371187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chemeClr val="bg1">
              <a:lumMod val="9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72995" y="2"/>
            <a:ext cx="12369113" cy="1421026"/>
          </a:xfrm>
        </p:spPr>
        <p:txBody>
          <a:bodyPr>
            <a:normAutofit/>
          </a:bodyPr>
          <a:lstStyle/>
          <a:p>
            <a:r>
              <a:rPr lang="en-AU" sz="4000" dirty="0" smtClean="0"/>
              <a:t>New Directions at Museum of Australian Democracy (MoAD)</a:t>
            </a:r>
            <a:endParaRPr lang="en-AU" sz="4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6124" y="1198606"/>
            <a:ext cx="8989539" cy="5993025"/>
          </a:xfrm>
          <a:prstGeom prst="rect">
            <a:avLst/>
          </a:prstGeom>
        </p:spPr>
      </p:pic>
    </p:spTree>
    <p:extLst>
      <p:ext uri="{BB962C8B-B14F-4D97-AF65-F5344CB8AC3E}">
        <p14:creationId xmlns:p14="http://schemas.microsoft.com/office/powerpoint/2010/main" val="26459465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65125"/>
            <a:ext cx="10515600" cy="1325563"/>
          </a:xfrm>
        </p:spPr>
        <p:txBody>
          <a:bodyPr>
            <a:normAutofit/>
          </a:bodyPr>
          <a:lstStyle/>
          <a:p>
            <a:r>
              <a:rPr lang="en-AU" sz="3200" dirty="0" smtClean="0"/>
              <a:t>6. Teacher professional development</a:t>
            </a:r>
            <a:endParaRPr lang="en-AU" sz="3200" dirty="0"/>
          </a:p>
        </p:txBody>
      </p:sp>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518984" y="1486806"/>
            <a:ext cx="4028396" cy="537119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1969" y="1421979"/>
            <a:ext cx="7278355" cy="5436021"/>
          </a:xfrm>
          <a:prstGeom prst="rect">
            <a:avLst/>
          </a:prstGeom>
        </p:spPr>
      </p:pic>
    </p:spTree>
    <p:extLst>
      <p:ext uri="{BB962C8B-B14F-4D97-AF65-F5344CB8AC3E}">
        <p14:creationId xmlns:p14="http://schemas.microsoft.com/office/powerpoint/2010/main" val="34325799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65125"/>
            <a:ext cx="10515600" cy="1325563"/>
          </a:xfrm>
        </p:spPr>
        <p:txBody>
          <a:bodyPr>
            <a:normAutofit/>
          </a:bodyPr>
          <a:lstStyle/>
          <a:p>
            <a:r>
              <a:rPr lang="en-AU" sz="3200" dirty="0" smtClean="0"/>
              <a:t>7. The welcome experience</a:t>
            </a:r>
            <a:endParaRPr lang="en-AU" sz="3200" dirty="0"/>
          </a:p>
        </p:txBody>
      </p:sp>
      <p:pic>
        <p:nvPicPr>
          <p:cNvPr id="4" name="Content Placeholder 3" descr="C:\Users\sulwad\AppData\Local\Microsoft\Windows\Temporary Internet Files\Content.Outlook\BCKCXA2I\IMG_1080 (3).jpg"/>
          <p:cNvPicPr>
            <a:picLocks noGrp="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72995" y="1686569"/>
            <a:ext cx="6796216" cy="5591561"/>
          </a:xfrm>
          <a:prstGeom prst="rect">
            <a:avLst/>
          </a:prstGeom>
          <a:noFill/>
          <a:ln>
            <a:noFill/>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7622" y="1686569"/>
            <a:ext cx="4373513" cy="5614604"/>
          </a:xfrm>
          <a:prstGeom prst="rect">
            <a:avLst/>
          </a:prstGeom>
        </p:spPr>
      </p:pic>
    </p:spTree>
    <p:extLst>
      <p:ext uri="{BB962C8B-B14F-4D97-AF65-F5344CB8AC3E}">
        <p14:creationId xmlns:p14="http://schemas.microsoft.com/office/powerpoint/2010/main" val="40454497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flipV="1">
            <a:off x="0" y="222422"/>
            <a:ext cx="10515600" cy="142703"/>
          </a:xfrm>
        </p:spPr>
        <p:txBody>
          <a:bodyPr>
            <a:normAutofit fontScale="90000"/>
          </a:bodyPr>
          <a:lstStyle/>
          <a:p>
            <a:r>
              <a:rPr lang="en-AU" dirty="0" smtClean="0"/>
              <a:t>					</a:t>
            </a:r>
            <a:endParaRPr lang="en-AU" dirty="0"/>
          </a:p>
        </p:txBody>
      </p:sp>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463724"/>
            <a:ext cx="4604386" cy="613856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0637" y="566694"/>
            <a:ext cx="4526693" cy="6035590"/>
          </a:xfrm>
          <a:prstGeom prst="rect">
            <a:avLst/>
          </a:prstGeom>
        </p:spPr>
      </p:pic>
      <p:sp>
        <p:nvSpPr>
          <p:cNvPr id="6" name="TextBox 5"/>
          <p:cNvSpPr txBox="1"/>
          <p:nvPr/>
        </p:nvSpPr>
        <p:spPr>
          <a:xfrm>
            <a:off x="5313405" y="5881816"/>
            <a:ext cx="1977081" cy="584775"/>
          </a:xfrm>
          <a:prstGeom prst="rect">
            <a:avLst/>
          </a:prstGeom>
          <a:noFill/>
        </p:spPr>
        <p:txBody>
          <a:bodyPr wrap="square" rtlCol="0">
            <a:spAutoFit/>
          </a:bodyPr>
          <a:lstStyle/>
          <a:p>
            <a:r>
              <a:rPr lang="en-AU" sz="3200" dirty="0" smtClean="0">
                <a:solidFill>
                  <a:schemeClr val="bg1"/>
                </a:solidFill>
              </a:rPr>
              <a:t>Thank you</a:t>
            </a:r>
            <a:endParaRPr lang="en-AU" sz="3200" dirty="0">
              <a:solidFill>
                <a:schemeClr val="bg1"/>
              </a:solidFill>
            </a:endParaRPr>
          </a:p>
        </p:txBody>
      </p:sp>
    </p:spTree>
    <p:extLst>
      <p:ext uri="{BB962C8B-B14F-4D97-AF65-F5344CB8AC3E}">
        <p14:creationId xmlns:p14="http://schemas.microsoft.com/office/powerpoint/2010/main" val="33136328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8300" y="711200"/>
            <a:ext cx="12037884" cy="6494085"/>
          </a:xfrm>
          <a:prstGeom prst="rect">
            <a:avLst/>
          </a:prstGeom>
          <a:noFill/>
        </p:spPr>
        <p:txBody>
          <a:bodyPr wrap="square" rtlCol="0">
            <a:spAutoFit/>
          </a:bodyPr>
          <a:lstStyle/>
          <a:p>
            <a:r>
              <a:rPr lang="en-AU" sz="2800" dirty="0" smtClean="0">
                <a:solidFill>
                  <a:schemeClr val="bg1"/>
                </a:solidFill>
              </a:rPr>
              <a:t>				</a:t>
            </a:r>
            <a:r>
              <a:rPr lang="en-AU" sz="3200" u="sng" dirty="0" smtClean="0">
                <a:solidFill>
                  <a:schemeClr val="bg1"/>
                </a:solidFill>
              </a:rPr>
              <a:t>Our Learning Vision</a:t>
            </a:r>
          </a:p>
          <a:p>
            <a:r>
              <a:rPr lang="en-AU" sz="3200" dirty="0" smtClean="0">
                <a:solidFill>
                  <a:schemeClr val="bg1"/>
                </a:solidFill>
              </a:rPr>
              <a:t>Learning </a:t>
            </a:r>
            <a:r>
              <a:rPr lang="en-AU" sz="3200" dirty="0">
                <a:solidFill>
                  <a:schemeClr val="bg1"/>
                </a:solidFill>
              </a:rPr>
              <a:t>is a complex and personal process occurring in many contexts. At its core is the importance of personal experience, transformation, understanding, identity and agency. MoAD embraces the following statement as the bedrock of its learning strategy:</a:t>
            </a:r>
          </a:p>
          <a:p>
            <a:r>
              <a:rPr lang="en-AU" sz="3200" dirty="0">
                <a:solidFill>
                  <a:schemeClr val="bg1"/>
                </a:solidFill>
              </a:rPr>
              <a:t> </a:t>
            </a:r>
          </a:p>
          <a:p>
            <a:r>
              <a:rPr lang="en-AU" sz="3200" dirty="0">
                <a:solidFill>
                  <a:schemeClr val="bg1"/>
                </a:solidFill>
              </a:rPr>
              <a:t>Grow the museum as a leading educational institution providing safe opportunities for deep engagement in the ideas and practices of democracy and civic participation.</a:t>
            </a:r>
          </a:p>
          <a:p>
            <a:r>
              <a:rPr lang="en-AU" sz="3200" dirty="0">
                <a:solidFill>
                  <a:schemeClr val="bg1"/>
                </a:solidFill>
              </a:rPr>
              <a:t> </a:t>
            </a:r>
          </a:p>
          <a:p>
            <a:r>
              <a:rPr lang="en-AU" sz="3200" dirty="0">
                <a:solidFill>
                  <a:schemeClr val="bg1"/>
                </a:solidFill>
              </a:rPr>
              <a:t>We achieve this by providing unique and transformative learning experiences that explore what it means to be an informed and engaged citizen.</a:t>
            </a:r>
          </a:p>
        </p:txBody>
      </p:sp>
    </p:spTree>
    <p:extLst>
      <p:ext uri="{BB962C8B-B14F-4D97-AF65-F5344CB8AC3E}">
        <p14:creationId xmlns:p14="http://schemas.microsoft.com/office/powerpoint/2010/main" val="10747069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65125"/>
            <a:ext cx="11553568" cy="1325563"/>
          </a:xfrm>
        </p:spPr>
        <p:txBody>
          <a:bodyPr/>
          <a:lstStyle/>
          <a:p>
            <a:r>
              <a:rPr lang="en-AU" dirty="0" smtClean="0"/>
              <a:t>		A strategy for future learning directions…</a:t>
            </a:r>
            <a:endParaRPr lang="en-AU" dirty="0"/>
          </a:p>
        </p:txBody>
      </p:sp>
    </p:spTree>
    <p:extLst>
      <p:ext uri="{BB962C8B-B14F-4D97-AF65-F5344CB8AC3E}">
        <p14:creationId xmlns:p14="http://schemas.microsoft.com/office/powerpoint/2010/main" val="42671978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35925"/>
            <a:ext cx="10033686" cy="1099751"/>
          </a:xfrm>
        </p:spPr>
        <p:txBody>
          <a:bodyPr>
            <a:normAutofit/>
          </a:bodyPr>
          <a:lstStyle/>
          <a:p>
            <a:r>
              <a:rPr lang="en-AU" sz="3200" dirty="0" smtClean="0"/>
              <a:t>1</a:t>
            </a:r>
            <a:r>
              <a:rPr lang="en-AU" dirty="0" smtClean="0"/>
              <a:t>. </a:t>
            </a:r>
            <a:r>
              <a:rPr lang="en-AU" sz="3200" dirty="0" smtClean="0"/>
              <a:t>Improve &amp; refresh existing onsite &amp; online programs </a:t>
            </a:r>
            <a:endParaRPr lang="en-AU" sz="3200" dirty="0"/>
          </a:p>
        </p:txBody>
      </p:sp>
      <p:pic>
        <p:nvPicPr>
          <p:cNvPr id="7" name="Picture Placeholder 6"/>
          <p:cNvPicPr>
            <a:picLocks noGrp="1" noChangeAspect="1"/>
          </p:cNvPicPr>
          <p:nvPr>
            <p:ph type="pic" idx="4294967295"/>
          </p:nvPr>
        </p:nvPicPr>
        <p:blipFill>
          <a:blip r:embed="rId2">
            <a:extLst>
              <a:ext uri="{28A0092B-C50C-407E-A947-70E740481C1C}">
                <a14:useLocalDpi xmlns:a14="http://schemas.microsoft.com/office/drawing/2010/main" val="0"/>
              </a:ext>
            </a:extLst>
          </a:blip>
          <a:srcRect l="2706" r="2706"/>
          <a:stretch>
            <a:fillRect/>
          </a:stretch>
        </p:blipFill>
        <p:spPr>
          <a:xfrm>
            <a:off x="2740798" y="1333625"/>
            <a:ext cx="7292888" cy="5759154"/>
          </a:xfrm>
        </p:spPr>
      </p:pic>
    </p:spTree>
    <p:extLst>
      <p:ext uri="{BB962C8B-B14F-4D97-AF65-F5344CB8AC3E}">
        <p14:creationId xmlns:p14="http://schemas.microsoft.com/office/powerpoint/2010/main" val="12285860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65125"/>
            <a:ext cx="10515600" cy="981075"/>
          </a:xfrm>
        </p:spPr>
        <p:txBody>
          <a:bodyPr/>
          <a:lstStyle/>
          <a:p>
            <a:r>
              <a:rPr lang="en-AU" sz="3200" dirty="0" smtClean="0"/>
              <a:t>2. Identify new markets for our programs</a:t>
            </a:r>
            <a:endParaRPr lang="en-AU" sz="3200" dirty="0"/>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878227" y="1605950"/>
            <a:ext cx="8086725" cy="5387975"/>
          </a:xfrm>
        </p:spPr>
      </p:pic>
    </p:spTree>
    <p:extLst>
      <p:ext uri="{BB962C8B-B14F-4D97-AF65-F5344CB8AC3E}">
        <p14:creationId xmlns:p14="http://schemas.microsoft.com/office/powerpoint/2010/main" val="41820599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65125"/>
            <a:ext cx="10515600" cy="1325563"/>
          </a:xfrm>
        </p:spPr>
        <p:txBody>
          <a:bodyPr>
            <a:normAutofit/>
          </a:bodyPr>
          <a:lstStyle/>
          <a:p>
            <a:r>
              <a:rPr lang="en-AU" sz="3200" dirty="0" smtClean="0"/>
              <a:t>3. Present outcomes of our work</a:t>
            </a:r>
            <a:endParaRPr lang="en-AU" sz="3200" dirty="0"/>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852616" y="1345314"/>
            <a:ext cx="3915849" cy="5223956"/>
          </a:xfr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5319" y="1345314"/>
            <a:ext cx="6116595" cy="5223956"/>
          </a:xfrm>
          <a:prstGeom prst="rect">
            <a:avLst/>
          </a:prstGeom>
        </p:spPr>
      </p:pic>
    </p:spTree>
    <p:extLst>
      <p:ext uri="{BB962C8B-B14F-4D97-AF65-F5344CB8AC3E}">
        <p14:creationId xmlns:p14="http://schemas.microsoft.com/office/powerpoint/2010/main" val="277664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65125"/>
            <a:ext cx="10515600" cy="1325563"/>
          </a:xfrm>
        </p:spPr>
        <p:txBody>
          <a:bodyPr>
            <a:normAutofit/>
          </a:bodyPr>
          <a:lstStyle/>
          <a:p>
            <a:r>
              <a:rPr lang="en-AU" sz="3200" dirty="0" smtClean="0"/>
              <a:t>4. Develop new onsite, online and outreach programs</a:t>
            </a:r>
            <a:endParaRPr lang="en-AU" sz="3200" dirty="0"/>
          </a:p>
        </p:txBody>
      </p:sp>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815546" y="1637312"/>
            <a:ext cx="4411362" cy="5432957"/>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6660" y="1690688"/>
            <a:ext cx="4192050" cy="5379581"/>
          </a:xfrm>
          <a:prstGeom prst="rect">
            <a:avLst/>
          </a:prstGeom>
        </p:spPr>
      </p:pic>
    </p:spTree>
    <p:extLst>
      <p:ext uri="{BB962C8B-B14F-4D97-AF65-F5344CB8AC3E}">
        <p14:creationId xmlns:p14="http://schemas.microsoft.com/office/powerpoint/2010/main" val="7316105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66855" y="3601564"/>
            <a:ext cx="5789219" cy="3256436"/>
          </a:xfrm>
          <a:prstGeom prst="rect">
            <a:avLst/>
          </a:prstGeom>
        </p:spPr>
      </p:pic>
      <p:sp>
        <p:nvSpPr>
          <p:cNvPr id="2" name="Title 1"/>
          <p:cNvSpPr>
            <a:spLocks noGrp="1"/>
          </p:cNvSpPr>
          <p:nvPr>
            <p:ph type="title" idx="4294967295"/>
          </p:nvPr>
        </p:nvSpPr>
        <p:spPr>
          <a:xfrm>
            <a:off x="-1" y="365126"/>
            <a:ext cx="11714205" cy="1154756"/>
          </a:xfrm>
        </p:spPr>
        <p:txBody>
          <a:bodyPr>
            <a:normAutofit/>
          </a:bodyPr>
          <a:lstStyle/>
          <a:p>
            <a:r>
              <a:rPr lang="en-AU" sz="3200" dirty="0" smtClean="0"/>
              <a:t>5. Outreach Initiatives -increasing our audience through digital media </a:t>
            </a:r>
            <a:endParaRPr lang="en-AU" sz="3200" dirty="0"/>
          </a:p>
        </p:txBody>
      </p:sp>
      <p:pic>
        <p:nvPicPr>
          <p:cNvPr id="4" name="Content Placeholder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0" y="1396314"/>
            <a:ext cx="7009714" cy="3944036"/>
          </a:xfrm>
        </p:spPr>
      </p:pic>
      <p:sp>
        <p:nvSpPr>
          <p:cNvPr id="8" name="TextBox 7"/>
          <p:cNvSpPr txBox="1"/>
          <p:nvPr/>
        </p:nvSpPr>
        <p:spPr>
          <a:xfrm>
            <a:off x="679622" y="6091881"/>
            <a:ext cx="4843848" cy="523220"/>
          </a:xfrm>
          <a:prstGeom prst="rect">
            <a:avLst/>
          </a:prstGeom>
          <a:noFill/>
        </p:spPr>
        <p:txBody>
          <a:bodyPr wrap="square" rtlCol="0">
            <a:spAutoFit/>
          </a:bodyPr>
          <a:lstStyle/>
          <a:p>
            <a:r>
              <a:rPr lang="en-AU" sz="2800" dirty="0">
                <a:solidFill>
                  <a:schemeClr val="bg1"/>
                </a:solidFill>
              </a:rPr>
              <a:t>Pilot digital outreach studio</a:t>
            </a:r>
          </a:p>
        </p:txBody>
      </p:sp>
    </p:spTree>
    <p:extLst>
      <p:ext uri="{BB962C8B-B14F-4D97-AF65-F5344CB8AC3E}">
        <p14:creationId xmlns:p14="http://schemas.microsoft.com/office/powerpoint/2010/main" val="40765600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2005013"/>
            <a:ext cx="3311611" cy="1318955"/>
          </a:xfrm>
        </p:spPr>
        <p:txBody>
          <a:bodyPr/>
          <a:lstStyle/>
          <a:p>
            <a:pPr marL="0" indent="0">
              <a:buNone/>
            </a:pPr>
            <a:r>
              <a:rPr lang="en-AU" dirty="0" smtClean="0"/>
              <a:t>And our social media initiatives…</a:t>
            </a:r>
            <a:endParaRPr lang="en-AU" dirty="0"/>
          </a:p>
        </p:txBody>
      </p:sp>
      <p:pic>
        <p:nvPicPr>
          <p:cNvPr id="1026" name="Picture 7"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4914" y="644846"/>
            <a:ext cx="6544274" cy="5854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67803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4851</TotalTime>
  <Words>78</Words>
  <Application>Microsoft Office PowerPoint</Application>
  <PresentationFormat>Widescreen</PresentationFormat>
  <Paragraphs>19</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New Directions at Museum of Australian Democracy (MoAD)</vt:lpstr>
      <vt:lpstr>PowerPoint Presentation</vt:lpstr>
      <vt:lpstr>  A strategy for future learning directions…</vt:lpstr>
      <vt:lpstr>1. Improve &amp; refresh existing onsite &amp; online programs </vt:lpstr>
      <vt:lpstr>2. Identify new markets for our programs</vt:lpstr>
      <vt:lpstr>3. Present outcomes of our work</vt:lpstr>
      <vt:lpstr>4. Develop new onsite, online and outreach programs</vt:lpstr>
      <vt:lpstr>5. Outreach Initiatives -increasing our audience through digital media </vt:lpstr>
      <vt:lpstr>PowerPoint Presentation</vt:lpstr>
      <vt:lpstr>6. Teacher professional development</vt:lpstr>
      <vt:lpstr>7. The welcome experience</vt:lpstr>
      <vt:lpstr>     </vt:lpstr>
    </vt:vector>
  </TitlesOfParts>
  <Company>National Museum of Australia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Can Make a Difference</dc:title>
  <dc:creator>Smith, Stephanie</dc:creator>
  <cp:lastModifiedBy>Suzie Luddon</cp:lastModifiedBy>
  <cp:revision>41</cp:revision>
  <cp:lastPrinted>2017-11-09T01:52:12Z</cp:lastPrinted>
  <dcterms:created xsi:type="dcterms:W3CDTF">2017-11-06T02:53:52Z</dcterms:created>
  <dcterms:modified xsi:type="dcterms:W3CDTF">2017-11-30T22:12:58Z</dcterms:modified>
</cp:coreProperties>
</file>