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24"/>
  </p:notesMasterIdLst>
  <p:sldIdLst>
    <p:sldId id="256" r:id="rId2"/>
    <p:sldId id="295" r:id="rId3"/>
    <p:sldId id="298" r:id="rId4"/>
    <p:sldId id="299" r:id="rId5"/>
    <p:sldId id="296" r:id="rId6"/>
    <p:sldId id="317" r:id="rId7"/>
    <p:sldId id="318" r:id="rId8"/>
    <p:sldId id="310" r:id="rId9"/>
    <p:sldId id="302" r:id="rId10"/>
    <p:sldId id="322" r:id="rId11"/>
    <p:sldId id="323" r:id="rId12"/>
    <p:sldId id="313" r:id="rId13"/>
    <p:sldId id="311" r:id="rId14"/>
    <p:sldId id="308" r:id="rId15"/>
    <p:sldId id="321" r:id="rId16"/>
    <p:sldId id="315" r:id="rId17"/>
    <p:sldId id="316" r:id="rId18"/>
    <p:sldId id="314" r:id="rId19"/>
    <p:sldId id="307" r:id="rId20"/>
    <p:sldId id="319" r:id="rId21"/>
    <p:sldId id="320" r:id="rId22"/>
    <p:sldId id="312" r:id="rId23"/>
  </p:sldIdLst>
  <p:sldSz cx="6858000" cy="5143500"/>
  <p:notesSz cx="6797675" cy="9926638"/>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29"/>
    <a:srgbClr val="178FFF"/>
    <a:srgbClr val="E2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6" autoAdjust="0"/>
    <p:restoredTop sz="94643" autoAdjust="0"/>
  </p:normalViewPr>
  <p:slideViewPr>
    <p:cSldViewPr snapToGrid="0">
      <p:cViewPr varScale="1">
        <p:scale>
          <a:sx n="96" d="100"/>
          <a:sy n="96" d="100"/>
        </p:scale>
        <p:origin x="1320" y="84"/>
      </p:cViewPr>
      <p:guideLst>
        <p:guide orient="horz" pos="1620"/>
        <p:guide pos="2160"/>
      </p:guideLst>
    </p:cSldViewPr>
  </p:slideViewPr>
  <p:notesTextViewPr>
    <p:cViewPr>
      <p:scale>
        <a:sx n="3" d="2"/>
        <a:sy n="3" d="2"/>
      </p:scale>
      <p:origin x="0" y="0"/>
    </p:cViewPr>
  </p:notesTextViewPr>
  <p:sorterViewPr>
    <p:cViewPr>
      <p:scale>
        <a:sx n="100" d="100"/>
        <a:sy n="100" d="100"/>
      </p:scale>
      <p:origin x="0" y="-492"/>
    </p:cViewPr>
  </p:sorterViewPr>
  <p:notesViewPr>
    <p:cSldViewPr snapToGrid="0">
      <p:cViewPr varScale="1">
        <p:scale>
          <a:sx n="71" d="100"/>
          <a:sy n="71" d="100"/>
        </p:scale>
        <p:origin x="2418" y="6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74C347-F36D-4D4C-A356-E378FF53C767}" type="datetimeFigureOut">
              <a:rPr lang="en-AU" smtClean="0"/>
              <a:t>14/11/2017</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357C50-66D0-4115-89CB-6B94935B280A}" type="slidenum">
              <a:rPr lang="en-AU" smtClean="0"/>
              <a:t>‹#›</a:t>
            </a:fld>
            <a:endParaRPr lang="en-AU"/>
          </a:p>
        </p:txBody>
      </p:sp>
    </p:spTree>
    <p:extLst>
      <p:ext uri="{BB962C8B-B14F-4D97-AF65-F5344CB8AC3E}">
        <p14:creationId xmlns:p14="http://schemas.microsoft.com/office/powerpoint/2010/main" val="52950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52538"/>
            <a:ext cx="446405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1</a:t>
            </a:fld>
            <a:endParaRPr lang="en-AU"/>
          </a:p>
        </p:txBody>
      </p:sp>
    </p:spTree>
    <p:extLst>
      <p:ext uri="{BB962C8B-B14F-4D97-AF65-F5344CB8AC3E}">
        <p14:creationId xmlns:p14="http://schemas.microsoft.com/office/powerpoint/2010/main" val="3593929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it’s why we do fire drills, of course. The brain stores physical activity. It’s also why we want to get our students and seminar participants out of their chairs and moving around the space. And we</a:t>
            </a:r>
            <a:r>
              <a:rPr lang="en-AU" baseline="0" dirty="0" smtClean="0"/>
              <a:t> can then layer that up with investment. Getting them to make decisions is a good starting point.</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10</a:t>
            </a:fld>
            <a:endParaRPr lang="en-AU"/>
          </a:p>
        </p:txBody>
      </p:sp>
    </p:spTree>
    <p:extLst>
      <p:ext uri="{BB962C8B-B14F-4D97-AF65-F5344CB8AC3E}">
        <p14:creationId xmlns:p14="http://schemas.microsoft.com/office/powerpoint/2010/main" val="385793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start a lot of our sessions these days with the morning tea exercise. We also use our game, which my</a:t>
            </a:r>
            <a:r>
              <a:rPr lang="en-AU" baseline="0" dirty="0" smtClean="0"/>
              <a:t> colleague Brett featured at last year’s APEC in Darwin. Again, it’s about moving students around the space and getting them invested, this time through some friendly competition. And it’s fun! It can be hard to find much about Parliament that’s fun, but we know that students learn better when there’s some fun involved. Carey also says that in order to remember, we have to forget first – and sometimes we learn better by being wrong than right. But we have to make sure that being wrong is low risk, so share the responsibility – put the students into teams, give them opportunities to involve the audience. Give them every opportunity to be right – and when they are wrong, make it a learning opportunity.</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12</a:t>
            </a:fld>
            <a:endParaRPr lang="en-AU"/>
          </a:p>
        </p:txBody>
      </p:sp>
    </p:spTree>
    <p:extLst>
      <p:ext uri="{BB962C8B-B14F-4D97-AF65-F5344CB8AC3E}">
        <p14:creationId xmlns:p14="http://schemas.microsoft.com/office/powerpoint/2010/main" val="949876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a:t>
            </a:r>
            <a:r>
              <a:rPr lang="en-AU" baseline="0" dirty="0" smtClean="0"/>
              <a:t> we’re introducing new material and concepts, we find it </a:t>
            </a:r>
            <a:r>
              <a:rPr lang="en-AU" dirty="0" smtClean="0"/>
              <a:t>helps if we can slot the</a:t>
            </a:r>
            <a:r>
              <a:rPr lang="en-AU" baseline="0" dirty="0" smtClean="0"/>
              <a:t> new information into what the student already knows. The introductory activities are a good way to find out what that is, and to make it explicit for the students themselves – so that they know what they know. Then it’s easier to build on that foundation. And if nothing else, we draw on narrative. It’s a real buzz word these days and for a good reason. We live in a media saturated world, so we really understand stories. We understand character and they challenges and conflicts they face. We understand themes, and we understand setting. </a:t>
            </a:r>
            <a:endParaRPr lang="en-AU" dirty="0" smtClean="0"/>
          </a:p>
          <a:p>
            <a:endParaRPr lang="en-AU" dirty="0"/>
          </a:p>
          <a:p>
            <a:r>
              <a:rPr lang="en-AU" dirty="0" smtClean="0"/>
              <a:t>One of the most powerful tools we have is narrative.</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13</a:t>
            </a:fld>
            <a:endParaRPr lang="en-AU"/>
          </a:p>
        </p:txBody>
      </p:sp>
    </p:spTree>
    <p:extLst>
      <p:ext uri="{BB962C8B-B14F-4D97-AF65-F5344CB8AC3E}">
        <p14:creationId xmlns:p14="http://schemas.microsoft.com/office/powerpoint/2010/main" val="402888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if we deliver</a:t>
            </a:r>
            <a:r>
              <a:rPr lang="en-AU" baseline="0" dirty="0" smtClean="0"/>
              <a:t> our material using these guidelines, the students are pretty responsive. And if we get them involved in acting out the story, they help to create the action. So they’re more invested, and at the end of the day, they’ll remember more. As the only unicameral state parliament, the story of the abolition of our upper house is one of the key things we look at, because it has ramifications through our history to the way our Parliament works today. We’re lucky because we can use the actual setting. And we enrol the students as actors in the story, and move them around the room, so they get an idea of the way it happened. And when they’re involved in the </a:t>
            </a:r>
            <a:r>
              <a:rPr lang="en-AU" i="1" baseline="0" dirty="0" smtClean="0"/>
              <a:t>story</a:t>
            </a:r>
            <a:r>
              <a:rPr lang="en-AU" baseline="0" dirty="0" smtClean="0"/>
              <a:t>, they’re more interested to know ‘how does it end’.</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14</a:t>
            </a:fld>
            <a:endParaRPr lang="en-AU"/>
          </a:p>
        </p:txBody>
      </p:sp>
    </p:spTree>
    <p:extLst>
      <p:ext uri="{BB962C8B-B14F-4D97-AF65-F5344CB8AC3E}">
        <p14:creationId xmlns:p14="http://schemas.microsoft.com/office/powerpoint/2010/main" val="422270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all have legislative process role plays – these are great! Teachers love it when we do these role plays because it’s less work for them if we do it. But truly, it</a:t>
            </a:r>
            <a:r>
              <a:rPr lang="en-AU" baseline="0" dirty="0" smtClean="0"/>
              <a:t> doesn’t take much to set up a role play like this, does it? And we know the students get a lot out of it.</a:t>
            </a:r>
          </a:p>
          <a:p>
            <a:r>
              <a:rPr lang="en-AU" baseline="0" dirty="0" smtClean="0"/>
              <a:t>We’re also working on a Geoffrey-Robertson-style hypothetical around the separation of powers. This is a pretty abstract concept, even for upper secondary students, so if we can pop them into roles and give them scenarios and get them making and justifying decisions – you get investment. We’ve road tested this one and the feedback so far is that it’s really helpful in making this concept more accessible for the students.</a:t>
            </a:r>
          </a:p>
          <a:p>
            <a:r>
              <a:rPr lang="en-AU" baseline="0" dirty="0" smtClean="0"/>
              <a:t>But we’re also looking at a different focus for a lot of our school work. Let’s face it, not many students are going to be passing laws (even though they do need to know how it’s done) or facing separation of powers dilemmas. But most want to see changes in their lives and their communities. And we want them to be directly involved. So we’re looking at petitions and parliamentary committee hearings. Again – with petitions, we start with simple role plays, very low risk for the students, but we get them out of their chairs, moving around the space, and making decisions. What do we need in our community? Will I sign this petition, or not? Who will see my signature? Who will make a decision about this matter? How do I find out what happens with it? </a:t>
            </a:r>
          </a:p>
          <a:p>
            <a:endParaRPr lang="en-AU" baseline="0" dirty="0" smtClean="0"/>
          </a:p>
        </p:txBody>
      </p:sp>
      <p:sp>
        <p:nvSpPr>
          <p:cNvPr id="4" name="Slide Number Placeholder 3"/>
          <p:cNvSpPr>
            <a:spLocks noGrp="1"/>
          </p:cNvSpPr>
          <p:nvPr>
            <p:ph type="sldNum" sz="quarter" idx="10"/>
          </p:nvPr>
        </p:nvSpPr>
        <p:spPr/>
        <p:txBody>
          <a:bodyPr/>
          <a:lstStyle/>
          <a:p>
            <a:fld id="{B3357C50-66D0-4115-89CB-6B94935B280A}" type="slidenum">
              <a:rPr lang="en-AU" smtClean="0"/>
              <a:t>15</a:t>
            </a:fld>
            <a:endParaRPr lang="en-AU"/>
          </a:p>
        </p:txBody>
      </p:sp>
    </p:spTree>
    <p:extLst>
      <p:ext uri="{BB962C8B-B14F-4D97-AF65-F5344CB8AC3E}">
        <p14:creationId xmlns:p14="http://schemas.microsoft.com/office/powerpoint/2010/main" val="2238702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ultimate engagement activity</a:t>
            </a:r>
            <a:r>
              <a:rPr lang="en-AU" baseline="0" dirty="0" smtClean="0"/>
              <a:t> is the youth parliament program – I’m sure we can all agree on that! Am I right in assuming that everyone here runs these sorts of events?</a:t>
            </a:r>
            <a:endParaRPr lang="en-AU" dirty="0" smtClean="0"/>
          </a:p>
          <a:p>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16</a:t>
            </a:fld>
            <a:endParaRPr lang="en-AU"/>
          </a:p>
        </p:txBody>
      </p:sp>
    </p:spTree>
    <p:extLst>
      <p:ext uri="{BB962C8B-B14F-4D97-AF65-F5344CB8AC3E}">
        <p14:creationId xmlns:p14="http://schemas.microsoft.com/office/powerpoint/2010/main" val="250400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Feedback from teachers suggests we’re</a:t>
            </a:r>
            <a:r>
              <a:rPr lang="en-AU" baseline="0" dirty="0" smtClean="0"/>
              <a:t> on the right track. This feedback identifies what we’re aiming for: ‘they can now anchor their studies on Government to something concrete and memorable.</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17</a:t>
            </a:fld>
            <a:endParaRPr lang="en-AU"/>
          </a:p>
        </p:txBody>
      </p:sp>
    </p:spTree>
    <p:extLst>
      <p:ext uri="{BB962C8B-B14F-4D97-AF65-F5344CB8AC3E}">
        <p14:creationId xmlns:p14="http://schemas.microsoft.com/office/powerpoint/2010/main" val="207985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 it’s not just</a:t>
            </a:r>
            <a:r>
              <a:rPr lang="en-AU" baseline="0" dirty="0" smtClean="0"/>
              <a:t> students. We want to take our public service training to the next level also.</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18</a:t>
            </a:fld>
            <a:endParaRPr lang="en-AU"/>
          </a:p>
        </p:txBody>
      </p:sp>
    </p:spTree>
    <p:extLst>
      <p:ext uri="{BB962C8B-B14F-4D97-AF65-F5344CB8AC3E}">
        <p14:creationId xmlns:p14="http://schemas.microsoft.com/office/powerpoint/2010/main" val="4583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of you may have seen Annemarie’s presentation on our ‘Flip the Flops’ role play. Role plays seem to have fallen out of favour</a:t>
            </a:r>
            <a:r>
              <a:rPr lang="en-AU" baseline="0" dirty="0" smtClean="0"/>
              <a:t> in adult education, and I’ve seen ‘no role plays!’ as a selling point on more than one training course. But this one is conducted in small groups – which means that everyone has a role and has to invest, but also that they’re not putting it all on the line in front of strangers. It’s safe. But you can feel the energy in the room rise during this activity and it creates its own momentum. Similarly, we’ve introduced a different activity to engage our participants in the budget process (yawn, right?!). We give them a scenario, a problem, and the tools to solve it themselves, and off they go…and it’s self-marking, too. Even better. But then we always have a debrief after all activities, as this is an important space for learning to be cemented.</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19</a:t>
            </a:fld>
            <a:endParaRPr lang="en-AU"/>
          </a:p>
        </p:txBody>
      </p:sp>
    </p:spTree>
    <p:extLst>
      <p:ext uri="{BB962C8B-B14F-4D97-AF65-F5344CB8AC3E}">
        <p14:creationId xmlns:p14="http://schemas.microsoft.com/office/powerpoint/2010/main" val="66577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proof is in the pudding. What amazes us is the thirst of our participants for this type of learning. The</a:t>
            </a:r>
            <a:r>
              <a:rPr lang="en-AU" baseline="0" dirty="0" smtClean="0"/>
              <a:t> more activities we throw at them, the more they ask for!</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20</a:t>
            </a:fld>
            <a:endParaRPr lang="en-AU"/>
          </a:p>
        </p:txBody>
      </p:sp>
    </p:spTree>
    <p:extLst>
      <p:ext uri="{BB962C8B-B14F-4D97-AF65-F5344CB8AC3E}">
        <p14:creationId xmlns:p14="http://schemas.microsoft.com/office/powerpoint/2010/main" val="230122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Choose a volunteer to make some choices for morning tea.</a:t>
            </a:r>
            <a:r>
              <a:rPr lang="en-AU" baseline="0" dirty="0" smtClean="0"/>
              <a:t> </a:t>
            </a:r>
          </a:p>
          <a:p>
            <a:r>
              <a:rPr lang="en-AU" dirty="0" smtClean="0"/>
              <a:t>What would you choose</a:t>
            </a:r>
          </a:p>
          <a:p>
            <a:pPr marL="228600" indent="-228600">
              <a:buFont typeface="+mj-lt"/>
              <a:buAutoNum type="arabicPeriod"/>
            </a:pPr>
            <a:endParaRPr lang="en-AU" sz="800" dirty="0" smtClean="0"/>
          </a:p>
          <a:p>
            <a:pPr marL="228600" indent="-228600">
              <a:buFont typeface="+mj-lt"/>
              <a:buAutoNum type="arabicPeriod"/>
            </a:pPr>
            <a:r>
              <a:rPr lang="en-AU" dirty="0" smtClean="0"/>
              <a:t>For yourself (why? Something you like, don’t have to think about it. Can make a personal choice – don’t have to be healthy!)</a:t>
            </a:r>
          </a:p>
          <a:p>
            <a:pPr marL="228600" indent="-228600">
              <a:buFont typeface="+mj-lt"/>
              <a:buAutoNum type="arabicPeriod"/>
            </a:pPr>
            <a:r>
              <a:rPr lang="en-AU" dirty="0" smtClean="0"/>
              <a:t>For a friend (Why? You know them, know what they like and don’t like, again, don’t have to make a healthy choice)</a:t>
            </a:r>
          </a:p>
          <a:p>
            <a:pPr marL="228600" indent="-228600">
              <a:buFont typeface="+mj-lt"/>
              <a:buAutoNum type="arabicPeriod"/>
            </a:pPr>
            <a:r>
              <a:rPr lang="en-AU" dirty="0" smtClean="0"/>
              <a:t>For someone you don’t know (me) (Hmmm – a lot of judging going on here!)</a:t>
            </a:r>
          </a:p>
          <a:p>
            <a:pPr marL="228600" indent="-228600">
              <a:buFont typeface="+mj-lt"/>
              <a:buAutoNum type="arabicPeriod"/>
            </a:pPr>
            <a:r>
              <a:rPr lang="en-AU" dirty="0" smtClean="0"/>
              <a:t>For the whole class – everyone has to have the same thing? </a:t>
            </a:r>
          </a:p>
          <a:p>
            <a:endParaRPr lang="en-AU" dirty="0" smtClean="0"/>
          </a:p>
          <a:p>
            <a:pPr>
              <a:spcAft>
                <a:spcPts val="600"/>
              </a:spcAft>
            </a:pPr>
            <a:r>
              <a:rPr lang="en-AU" dirty="0" smtClean="0"/>
              <a:t>How many people would have chosen that for their morning tea? People don’t always want what’s good for them. But what about if you’re funding morning tea from the public purse? How could you find out what people want? Did any of the audience advocate for themselves?</a:t>
            </a:r>
          </a:p>
          <a:p>
            <a:pPr>
              <a:spcAft>
                <a:spcPts val="600"/>
              </a:spcAft>
            </a:pPr>
            <a:r>
              <a:rPr lang="en-AU" dirty="0" smtClean="0"/>
              <a:t>This can be a case of imposing your own like/dislike on the group; making a politically correct or ‘safe’ choice – but even then you can run into problems (diabetics, coeliac disease)…How do you take the needs of minorities into account, while keeping the majority happy?</a:t>
            </a:r>
          </a:p>
          <a:p>
            <a:pPr>
              <a:spcAft>
                <a:spcPts val="600"/>
              </a:spcAft>
            </a:pPr>
            <a:r>
              <a:rPr lang="en-AU" dirty="0" smtClean="0"/>
              <a:t>It’s not always easy to make decisions on behalf of others – but we delegate decision making powers to others in many areas of life. The one we’re talking about today is political representation: we elect Members of Parliament to make decisions on our behalf.</a:t>
            </a:r>
          </a:p>
          <a:p>
            <a:endParaRPr lang="en-AU" dirty="0" smtClean="0"/>
          </a:p>
          <a:p>
            <a:endParaRPr lang="en-AU" dirty="0"/>
          </a:p>
          <a:p>
            <a:pPr marL="228600" indent="-228600">
              <a:buAutoNum type="arabicPeriod"/>
            </a:pPr>
            <a:r>
              <a:rPr lang="en-AU" dirty="0"/>
              <a:t>What would you choose for yourself?</a:t>
            </a:r>
          </a:p>
          <a:p>
            <a:pPr marL="228600" indent="-228600">
              <a:buAutoNum type="arabicPeriod"/>
            </a:pPr>
            <a:r>
              <a:rPr lang="en-AU" dirty="0"/>
              <a:t>What would you choose for your friend?</a:t>
            </a:r>
          </a:p>
          <a:p>
            <a:pPr marL="228600" indent="-228600">
              <a:buAutoNum type="arabicPeriod"/>
            </a:pPr>
            <a:r>
              <a:rPr lang="en-AU" dirty="0"/>
              <a:t>Why (what you would like, you know your friend, so you know what he/she would like)</a:t>
            </a:r>
          </a:p>
          <a:p>
            <a:pPr marL="228600" indent="-228600">
              <a:buAutoNum type="arabicPeriod"/>
            </a:pPr>
            <a:r>
              <a:rPr lang="en-AU" dirty="0"/>
              <a:t>What would you choose for someone you don’t know? (Kate or Annemarie)</a:t>
            </a:r>
          </a:p>
          <a:p>
            <a:pPr marL="228600" indent="-228600">
              <a:buAutoNum type="arabicPeriod"/>
            </a:pPr>
            <a:r>
              <a:rPr lang="en-AU" dirty="0"/>
              <a:t>Why? Get student to justify choice.</a:t>
            </a:r>
          </a:p>
          <a:p>
            <a:pPr marL="228600" indent="-228600">
              <a:buAutoNum type="arabicPeriod"/>
            </a:pPr>
            <a:r>
              <a:rPr lang="en-AU" dirty="0"/>
              <a:t>What would you choose for the whole class?</a:t>
            </a:r>
          </a:p>
          <a:p>
            <a:pPr marL="228600" indent="-228600">
              <a:buFont typeface="+mj-lt"/>
              <a:buAutoNum type="arabicPeriod"/>
            </a:pPr>
            <a:r>
              <a:rPr lang="en-AU" dirty="0" smtClean="0"/>
              <a:t>Was </a:t>
            </a:r>
            <a:r>
              <a:rPr lang="en-AU" dirty="0"/>
              <a:t>everyone happy with the choice you made on their behalf? Why or why not?</a:t>
            </a:r>
          </a:p>
          <a:p>
            <a:pPr marL="228600" indent="-228600">
              <a:buFont typeface="+mj-lt"/>
              <a:buAutoNum type="arabicPeriod"/>
            </a:pPr>
            <a:r>
              <a:rPr lang="en-AU" dirty="0"/>
              <a:t>Is this system fair?</a:t>
            </a:r>
          </a:p>
          <a:p>
            <a:pPr marL="228600" indent="-228600">
              <a:buFont typeface="+mj-lt"/>
              <a:buAutoNum type="arabicPeriod"/>
            </a:pPr>
            <a:r>
              <a:rPr lang="en-AU" dirty="0"/>
              <a:t>How do we look after  groups with special needs?</a:t>
            </a:r>
          </a:p>
          <a:p>
            <a:pPr marL="228600" indent="-228600">
              <a:buFont typeface="+mj-lt"/>
              <a:buAutoNum type="arabicPeriod"/>
            </a:pPr>
            <a:r>
              <a:rPr lang="en-AU" dirty="0"/>
              <a:t>How do we get what we want – how do we advocate for ourselves?</a:t>
            </a:r>
          </a:p>
          <a:p>
            <a:pPr marL="228600" indent="-228600">
              <a:buFont typeface="+mj-lt"/>
              <a:buAutoNum type="arabicPeriod"/>
            </a:pPr>
            <a:r>
              <a:rPr lang="en-AU" dirty="0"/>
              <a:t>How does this relate to what we’re doing </a:t>
            </a:r>
            <a:r>
              <a:rPr lang="en-AU" dirty="0" smtClean="0"/>
              <a:t>today?</a:t>
            </a:r>
          </a:p>
          <a:p>
            <a:pPr marL="228600" indent="-228600">
              <a:buFont typeface="+mj-lt"/>
              <a:buAutoNum type="arabicPeriod"/>
            </a:pPr>
            <a:endParaRPr lang="en-AU" dirty="0"/>
          </a:p>
          <a:p>
            <a:r>
              <a:rPr lang="en-AU" dirty="0" smtClean="0"/>
              <a:t>We </a:t>
            </a:r>
            <a:r>
              <a:rPr lang="en-AU" dirty="0"/>
              <a:t>delegate decision making to others for practical reasons, but we have to make sure that our processes are robust and fair</a:t>
            </a:r>
            <a:r>
              <a:rPr lang="en-AU" dirty="0" smtClean="0"/>
              <a:t>. And we’re now going to look at one of those key processes…</a:t>
            </a:r>
            <a:endParaRPr lang="en-AU" dirty="0"/>
          </a:p>
          <a:p>
            <a:endParaRPr lang="en-AU" dirty="0" smtClean="0"/>
          </a:p>
        </p:txBody>
      </p:sp>
      <p:sp>
        <p:nvSpPr>
          <p:cNvPr id="4" name="Slide Number Placeholder 3"/>
          <p:cNvSpPr>
            <a:spLocks noGrp="1"/>
          </p:cNvSpPr>
          <p:nvPr>
            <p:ph type="sldNum" sz="quarter" idx="10"/>
          </p:nvPr>
        </p:nvSpPr>
        <p:spPr/>
        <p:txBody>
          <a:bodyPr/>
          <a:lstStyle/>
          <a:p>
            <a:fld id="{B3357C50-66D0-4115-89CB-6B94935B280A}" type="slidenum">
              <a:rPr lang="en-AU" smtClean="0"/>
              <a:t>2</a:t>
            </a:fld>
            <a:endParaRPr lang="en-AU"/>
          </a:p>
        </p:txBody>
      </p:sp>
    </p:spTree>
    <p:extLst>
      <p:ext uri="{BB962C8B-B14F-4D97-AF65-F5344CB8AC3E}">
        <p14:creationId xmlns:p14="http://schemas.microsoft.com/office/powerpoint/2010/main" val="2063609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have we learnt. Certainly,</a:t>
            </a:r>
            <a:r>
              <a:rPr lang="en-AU" baseline="0" dirty="0" smtClean="0"/>
              <a:t> keep it simple. A lot of the activities aren’t fully scripted. We have to be flexible in how we manage them – but the destination is the key thing and as long as we know what that is and make it explicit – for example, in the debrief – we don’t mind how we get there. Simple props. Simple room layout.</a:t>
            </a:r>
          </a:p>
          <a:p>
            <a:endParaRPr lang="en-AU" baseline="0" dirty="0" smtClean="0"/>
          </a:p>
          <a:p>
            <a:r>
              <a:rPr lang="en-AU" baseline="0" dirty="0" smtClean="0"/>
              <a:t>Keep it story-like.</a:t>
            </a:r>
          </a:p>
          <a:p>
            <a:endParaRPr lang="en-AU" baseline="0" dirty="0" smtClean="0"/>
          </a:p>
          <a:p>
            <a:r>
              <a:rPr lang="en-AU" baseline="0" dirty="0" smtClean="0"/>
              <a:t>The other VERY important principle is KEEP IT SAFE. There are a few different strategies here. </a:t>
            </a:r>
          </a:p>
          <a:p>
            <a:pPr marL="228600" indent="-228600">
              <a:buAutoNum type="arabicPeriod"/>
            </a:pPr>
            <a:r>
              <a:rPr lang="en-AU" baseline="0" dirty="0" smtClean="0"/>
              <a:t>Ask for volunteers. Always be positive. Accept all responses, but be prepared to recalibrate or redirect as required. </a:t>
            </a:r>
          </a:p>
          <a:p>
            <a:pPr marL="228600" indent="-228600">
              <a:buAutoNum type="arabicPeriod"/>
            </a:pPr>
            <a:r>
              <a:rPr lang="en-AU" baseline="0" dirty="0" smtClean="0"/>
              <a:t>Scaffold and monitor – Clear instructions. Provide scripts for more complex role plays. Make sure that everyone in the room has a role, to take the pressure off the key players. Check in on group work. </a:t>
            </a:r>
          </a:p>
          <a:p>
            <a:pPr marL="0" indent="0">
              <a:buNone/>
            </a:pPr>
            <a:r>
              <a:rPr lang="en-AU" baseline="0" dirty="0" smtClean="0"/>
              <a:t>3. Use the space. Get the students up and moving. This can be a bit confronting if you haven’t done it before, but it’s well worthwhile. Have group work at tables, not in front of everyone.</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21</a:t>
            </a:fld>
            <a:endParaRPr lang="en-AU"/>
          </a:p>
        </p:txBody>
      </p:sp>
    </p:spTree>
    <p:extLst>
      <p:ext uri="{BB962C8B-B14F-4D97-AF65-F5344CB8AC3E}">
        <p14:creationId xmlns:p14="http://schemas.microsoft.com/office/powerpoint/2010/main" val="3415630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There’s </a:t>
            </a:r>
            <a:r>
              <a:rPr lang="en-AU" baseline="0" dirty="0" smtClean="0"/>
              <a:t>plenty of research to support our direction, but we’ve found the validation for the direction we’re taking in the feedback we’ve received, but also the level of engagement in the room. That’s what it’s about for us.</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22</a:t>
            </a:fld>
            <a:endParaRPr lang="en-AU"/>
          </a:p>
        </p:txBody>
      </p:sp>
    </p:spTree>
    <p:extLst>
      <p:ext uri="{BB962C8B-B14F-4D97-AF65-F5344CB8AC3E}">
        <p14:creationId xmlns:p14="http://schemas.microsoft.com/office/powerpoint/2010/main" val="156211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14438"/>
            <a:ext cx="4464050" cy="3349625"/>
          </a:xfrm>
        </p:spPr>
      </p:sp>
      <p:sp>
        <p:nvSpPr>
          <p:cNvPr id="3" name="Notes Placeholder 2"/>
          <p:cNvSpPr>
            <a:spLocks noGrp="1"/>
          </p:cNvSpPr>
          <p:nvPr>
            <p:ph type="body" idx="1"/>
          </p:nvPr>
        </p:nvSpPr>
        <p:spPr/>
        <p:txBody>
          <a:bodyPr/>
          <a:lstStyle/>
          <a:p>
            <a:r>
              <a:rPr lang="en-AU" dirty="0" smtClean="0"/>
              <a:t>Wouldn’t we all like an</a:t>
            </a:r>
            <a:r>
              <a:rPr lang="en-AU" baseline="0" dirty="0" smtClean="0"/>
              <a:t> Ethan Hunt and all the Mission Impossible gadgetry at our disposal? Imagine what we could do with holograms? Or even a 3 D printer! Actually, we’d settle for some decent video gear – this belongs to one of the commercial TV stations. I was tempted to commandeer it! But no, we don’t have any fabulous technology at our disposal.</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3</a:t>
            </a:fld>
            <a:endParaRPr lang="en-AU"/>
          </a:p>
        </p:txBody>
      </p:sp>
    </p:spTree>
    <p:extLst>
      <p:ext uri="{BB962C8B-B14F-4D97-AF65-F5344CB8AC3E}">
        <p14:creationId xmlns:p14="http://schemas.microsoft.com/office/powerpoint/2010/main" val="241552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have our trusty old printer, and a great team! Many of you</a:t>
            </a:r>
            <a:r>
              <a:rPr lang="en-AU" baseline="0" dirty="0" smtClean="0"/>
              <a:t> know Annemarie, our team leader, and we also have Mel, our part-time Support Officer. And Brett, our secret weapon, although we have to loan him out to other areas of the Parliament. And me.</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4</a:t>
            </a:fld>
            <a:endParaRPr lang="en-AU"/>
          </a:p>
        </p:txBody>
      </p:sp>
    </p:spTree>
    <p:extLst>
      <p:ext uri="{BB962C8B-B14F-4D97-AF65-F5344CB8AC3E}">
        <p14:creationId xmlns:p14="http://schemas.microsoft.com/office/powerpoint/2010/main" val="398065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8516" y="4789069"/>
            <a:ext cx="5438140" cy="3908614"/>
          </a:xfrm>
        </p:spPr>
        <p:txBody>
          <a:bodyPr/>
          <a:lstStyle/>
          <a:p>
            <a:r>
              <a:rPr lang="en-AU" dirty="0" smtClean="0"/>
              <a:t>And the other thing we need to constantly</a:t>
            </a:r>
            <a:r>
              <a:rPr lang="en-AU" baseline="0" dirty="0" smtClean="0"/>
              <a:t> bear in mind is that </a:t>
            </a:r>
            <a:r>
              <a:rPr lang="en-AU" dirty="0" smtClean="0"/>
              <a:t>Queensland is the most decentralised state, with about</a:t>
            </a:r>
            <a:r>
              <a:rPr lang="en-AU" baseline="0" dirty="0" smtClean="0"/>
              <a:t> half of our population living outside the capital city. Many of our audiences don’t have access to much in the way of technology themselves, so we need to create experiences that can be replicated easily – and meaningfully – in the most remote areas.</a:t>
            </a:r>
          </a:p>
          <a:p>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5</a:t>
            </a:fld>
            <a:endParaRPr lang="en-AU"/>
          </a:p>
        </p:txBody>
      </p:sp>
    </p:spTree>
    <p:extLst>
      <p:ext uri="{BB962C8B-B14F-4D97-AF65-F5344CB8AC3E}">
        <p14:creationId xmlns:p14="http://schemas.microsoft.com/office/powerpoint/2010/main" val="315212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worked</a:t>
            </a:r>
            <a:r>
              <a:rPr lang="en-AU" baseline="0" dirty="0" smtClean="0"/>
              <a:t> at the Flying Doctor for a couple of years – one of the most decentralised organisations in our country! They know all about service delivery to remote areas. They had a fantastic training program that all new employees had to complete. It was all delivered online with a lot of bells and whistles. Very convenient, you could do it at your own pace, in your own time, on your own laptop. Did that, aced it, got 100%. Got to work, and the General Manager asked, had I completed the course. I said, ‘Sure, and got full marks.’ He said, ‘So, what would you do if an alarm went off right now?’</a:t>
            </a:r>
          </a:p>
        </p:txBody>
      </p:sp>
      <p:sp>
        <p:nvSpPr>
          <p:cNvPr id="4" name="Slide Number Placeholder 3"/>
          <p:cNvSpPr>
            <a:spLocks noGrp="1"/>
          </p:cNvSpPr>
          <p:nvPr>
            <p:ph type="sldNum" sz="quarter" idx="10"/>
          </p:nvPr>
        </p:nvSpPr>
        <p:spPr/>
        <p:txBody>
          <a:bodyPr/>
          <a:lstStyle/>
          <a:p>
            <a:fld id="{B3357C50-66D0-4115-89CB-6B94935B280A}" type="slidenum">
              <a:rPr lang="en-AU" smtClean="0"/>
              <a:t>6</a:t>
            </a:fld>
            <a:endParaRPr lang="en-AU"/>
          </a:p>
        </p:txBody>
      </p:sp>
    </p:spTree>
    <p:extLst>
      <p:ext uri="{BB962C8B-B14F-4D97-AF65-F5344CB8AC3E}">
        <p14:creationId xmlns:p14="http://schemas.microsoft.com/office/powerpoint/2010/main" val="277140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was like, ‘wait</a:t>
            </a:r>
            <a:r>
              <a:rPr lang="en-AU" baseline="0" dirty="0" smtClean="0"/>
              <a:t> what?’ I couldn’t for the life of me remember the evacuation route and where the fire extinguishers were or who I had to report to…And I realised that I could pass a book exam, but I’d burn in the fire.</a:t>
            </a:r>
          </a:p>
          <a:p>
            <a:r>
              <a:rPr lang="en-AU" baseline="0" dirty="0" smtClean="0"/>
              <a:t>And I realised, if you want people to learn something, rather than just passing the test, you have to do more. You have to make it matter somehow.</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7</a:t>
            </a:fld>
            <a:endParaRPr lang="en-AU"/>
          </a:p>
        </p:txBody>
      </p:sp>
    </p:spTree>
    <p:extLst>
      <p:ext uri="{BB962C8B-B14F-4D97-AF65-F5344CB8AC3E}">
        <p14:creationId xmlns:p14="http://schemas.microsoft.com/office/powerpoint/2010/main" val="261238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learn best when we (a) physically do something and (b) make an emotional investment and (c) can relate new knowledge to something we already know.</a:t>
            </a:r>
          </a:p>
          <a:p>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8</a:t>
            </a:fld>
            <a:endParaRPr lang="en-AU"/>
          </a:p>
        </p:txBody>
      </p:sp>
    </p:spTree>
    <p:extLst>
      <p:ext uri="{BB962C8B-B14F-4D97-AF65-F5344CB8AC3E}">
        <p14:creationId xmlns:p14="http://schemas.microsoft.com/office/powerpoint/2010/main" val="369458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it’s why our students and trainees get more out of our programs when they’re invested, and when they’re learning through doing and being.</a:t>
            </a:r>
            <a:endParaRPr lang="en-AU" dirty="0"/>
          </a:p>
        </p:txBody>
      </p:sp>
      <p:sp>
        <p:nvSpPr>
          <p:cNvPr id="4" name="Slide Number Placeholder 3"/>
          <p:cNvSpPr>
            <a:spLocks noGrp="1"/>
          </p:cNvSpPr>
          <p:nvPr>
            <p:ph type="sldNum" sz="quarter" idx="10"/>
          </p:nvPr>
        </p:nvSpPr>
        <p:spPr/>
        <p:txBody>
          <a:bodyPr/>
          <a:lstStyle/>
          <a:p>
            <a:fld id="{B3357C50-66D0-4115-89CB-6B94935B280A}" type="slidenum">
              <a:rPr lang="en-AU" smtClean="0"/>
              <a:t>9</a:t>
            </a:fld>
            <a:endParaRPr lang="en-AU"/>
          </a:p>
        </p:txBody>
      </p:sp>
    </p:spTree>
    <p:extLst>
      <p:ext uri="{BB962C8B-B14F-4D97-AF65-F5344CB8AC3E}">
        <p14:creationId xmlns:p14="http://schemas.microsoft.com/office/powerpoint/2010/main" val="400198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028703"/>
            <a:ext cx="5886450" cy="1445419"/>
          </a:xfrm>
        </p:spPr>
        <p:txBody>
          <a:bodyPr anchor="b">
            <a:noAutofit/>
          </a:bodyPr>
          <a:lstStyle>
            <a:lvl1pPr>
              <a:defRPr sz="4050" cap="all" baseline="0"/>
            </a:lvl1pPr>
          </a:lstStyle>
          <a:p>
            <a:r>
              <a:rPr lang="en-AU" smtClean="0"/>
              <a:t>Click to edit Master title style</a:t>
            </a:r>
            <a:endParaRPr lang="en-US" dirty="0"/>
          </a:p>
        </p:txBody>
      </p:sp>
      <p:sp>
        <p:nvSpPr>
          <p:cNvPr id="3" name="Subtitle 2"/>
          <p:cNvSpPr>
            <a:spLocks noGrp="1"/>
          </p:cNvSpPr>
          <p:nvPr>
            <p:ph type="subTitle" idx="1"/>
          </p:nvPr>
        </p:nvSpPr>
        <p:spPr>
          <a:xfrm>
            <a:off x="514350" y="2628900"/>
            <a:ext cx="48006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p:txBody>
          <a:bodyPr/>
          <a:lstStyle/>
          <a:p>
            <a:fld id="{0D91BCF4-5D8F-457C-BC67-472D077AB87E}" type="datetimeFigureOut">
              <a:rPr lang="en-AU" smtClean="0"/>
              <a:t>14/11/2017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cxnSp>
        <p:nvCxnSpPr>
          <p:cNvPr id="8" name="Straight Connector 7"/>
          <p:cNvCxnSpPr/>
          <p:nvPr/>
        </p:nvCxnSpPr>
        <p:spPr>
          <a:xfrm>
            <a:off x="514350" y="2548893"/>
            <a:ext cx="588645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D91BCF4-5D8F-457C-BC67-472D077AB87E}" type="datetimeFigureOut">
              <a:rPr lang="en-AU" smtClean="0"/>
              <a:t>14/11/2017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38D8CB-6EFF-464F-AD47-92E8C7792269}"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457200"/>
            <a:ext cx="1543050" cy="4400550"/>
          </a:xfrm>
        </p:spPr>
        <p:txBody>
          <a:bodyPr vert="eaVert" anchor="b"/>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342900" y="457200"/>
            <a:ext cx="4514850" cy="440055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0D91BCF4-5D8F-457C-BC67-472D077AB87E}" type="datetimeFigureOut">
              <a:rPr lang="en-AU" smtClean="0"/>
              <a:t>14/11/2017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38D8CB-6EFF-464F-AD47-92E8C7792269}"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D91BCF4-5D8F-457C-BC67-472D077AB87E}" type="datetimeFigureOut">
              <a:rPr lang="en-AU" smtClean="0"/>
              <a:t>14/11/2017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38D8CB-6EFF-464F-AD47-92E8C7792269}"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1771651"/>
            <a:ext cx="5829300" cy="1650206"/>
          </a:xfrm>
        </p:spPr>
        <p:txBody>
          <a:bodyPr anchor="b">
            <a:normAutofit/>
          </a:bodyPr>
          <a:lstStyle>
            <a:lvl1pPr algn="l">
              <a:defRPr sz="3600" b="0" cap="all"/>
            </a:lvl1pPr>
          </a:lstStyle>
          <a:p>
            <a:r>
              <a:rPr lang="en-AU" smtClean="0"/>
              <a:t>Click to edit Master title style</a:t>
            </a:r>
            <a:endParaRPr lang="en-US" dirty="0"/>
          </a:p>
        </p:txBody>
      </p:sp>
      <p:sp>
        <p:nvSpPr>
          <p:cNvPr id="3" name="Text Placeholder 2"/>
          <p:cNvSpPr>
            <a:spLocks noGrp="1"/>
          </p:cNvSpPr>
          <p:nvPr>
            <p:ph type="body" idx="1"/>
          </p:nvPr>
        </p:nvSpPr>
        <p:spPr>
          <a:xfrm>
            <a:off x="541735" y="3470149"/>
            <a:ext cx="5829300" cy="1125140"/>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0D91BCF4-5D8F-457C-BC67-472D077AB87E}" type="datetimeFigureOut">
              <a:rPr lang="en-AU" smtClean="0"/>
              <a:t>14/11/2017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38D8CB-6EFF-464F-AD47-92E8C7792269}" type="slidenum">
              <a:rPr lang="en-AU" smtClean="0"/>
              <a:t>‹#›</a:t>
            </a:fld>
            <a:endParaRPr lang="en-AU"/>
          </a:p>
        </p:txBody>
      </p:sp>
      <p:cxnSp>
        <p:nvCxnSpPr>
          <p:cNvPr id="7" name="Straight Connector 6"/>
          <p:cNvCxnSpPr/>
          <p:nvPr/>
        </p:nvCxnSpPr>
        <p:spPr>
          <a:xfrm>
            <a:off x="548640" y="3449577"/>
            <a:ext cx="588645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342900" y="1255014"/>
            <a:ext cx="302895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3486150" y="1255014"/>
            <a:ext cx="302895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0D91BCF4-5D8F-457C-BC67-472D077AB87E}" type="datetimeFigureOut">
              <a:rPr lang="en-AU" smtClean="0"/>
              <a:t>14/11/2017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38D8CB-6EFF-464F-AD47-92E8C7792269}"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dirty="0"/>
          </a:p>
        </p:txBody>
      </p:sp>
      <p:sp>
        <p:nvSpPr>
          <p:cNvPr id="3" name="Text Placeholder 2"/>
          <p:cNvSpPr>
            <a:spLocks noGrp="1"/>
          </p:cNvSpPr>
          <p:nvPr>
            <p:ph type="body" idx="1"/>
          </p:nvPr>
        </p:nvSpPr>
        <p:spPr>
          <a:xfrm>
            <a:off x="342900" y="1257300"/>
            <a:ext cx="29489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smtClean="0"/>
              <a:t>Click to edit Master text styles</a:t>
            </a:r>
          </a:p>
        </p:txBody>
      </p:sp>
      <p:sp>
        <p:nvSpPr>
          <p:cNvPr id="4" name="Content Placeholder 3"/>
          <p:cNvSpPr>
            <a:spLocks noGrp="1"/>
          </p:cNvSpPr>
          <p:nvPr>
            <p:ph sz="half" idx="2"/>
          </p:nvPr>
        </p:nvSpPr>
        <p:spPr>
          <a:xfrm>
            <a:off x="342900" y="1828800"/>
            <a:ext cx="294894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3566160" y="1257300"/>
            <a:ext cx="294894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smtClean="0"/>
              <a:t>Click to edit Master text styles</a:t>
            </a:r>
          </a:p>
        </p:txBody>
      </p:sp>
      <p:sp>
        <p:nvSpPr>
          <p:cNvPr id="6" name="Content Placeholder 5"/>
          <p:cNvSpPr>
            <a:spLocks noGrp="1"/>
          </p:cNvSpPr>
          <p:nvPr>
            <p:ph sz="quarter" idx="4"/>
          </p:nvPr>
        </p:nvSpPr>
        <p:spPr>
          <a:xfrm>
            <a:off x="3566160" y="1828800"/>
            <a:ext cx="294894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0D91BCF4-5D8F-457C-BC67-472D077AB87E}" type="datetimeFigureOut">
              <a:rPr lang="en-AU" smtClean="0"/>
              <a:t>14/11/2017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938D8CB-6EFF-464F-AD47-92E8C7792269}" type="slidenum">
              <a:rPr lang="en-AU" smtClean="0"/>
              <a:t>‹#›</a:t>
            </a:fld>
            <a:endParaRPr lang="en-AU"/>
          </a:p>
        </p:txBody>
      </p:sp>
      <p:cxnSp>
        <p:nvCxnSpPr>
          <p:cNvPr id="11" name="Straight Connector 10"/>
          <p:cNvCxnSpPr/>
          <p:nvPr/>
        </p:nvCxnSpPr>
        <p:spPr>
          <a:xfrm rot="5400000">
            <a:off x="1663363" y="3034368"/>
            <a:ext cx="3531870" cy="5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0D91BCF4-5D8F-457C-BC67-472D077AB87E}" type="datetimeFigureOut">
              <a:rPr lang="en-AU" smtClean="0"/>
              <a:t>14/11/2017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938D8CB-6EFF-464F-AD47-92E8C7792269}"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1BCF4-5D8F-457C-BC67-472D077AB87E}" type="datetimeFigureOut">
              <a:rPr lang="en-AU" smtClean="0"/>
              <a:t>14/11/2017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938D8CB-6EFF-464F-AD47-92E8C7792269}"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594060"/>
            <a:ext cx="1604772" cy="946404"/>
          </a:xfrm>
        </p:spPr>
        <p:txBody>
          <a:bodyPr anchor="b">
            <a:noAutofit/>
          </a:bodyPr>
          <a:lstStyle>
            <a:lvl1pPr algn="l">
              <a:defRPr sz="1800" b="0"/>
            </a:lvl1pPr>
          </a:lstStyle>
          <a:p>
            <a:r>
              <a:rPr lang="en-AU" smtClean="0"/>
              <a:t>Click to edit Master title style</a:t>
            </a:r>
            <a:endParaRPr lang="en-US" dirty="0"/>
          </a:p>
        </p:txBody>
      </p:sp>
      <p:sp>
        <p:nvSpPr>
          <p:cNvPr id="3" name="Content Placeholder 2"/>
          <p:cNvSpPr>
            <a:spLocks noGrp="1"/>
          </p:cNvSpPr>
          <p:nvPr>
            <p:ph idx="1"/>
          </p:nvPr>
        </p:nvSpPr>
        <p:spPr>
          <a:xfrm>
            <a:off x="2228850" y="594060"/>
            <a:ext cx="428625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342901" y="1597918"/>
            <a:ext cx="1604772" cy="31827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D91BCF4-5D8F-457C-BC67-472D077AB87E}" type="datetimeFigureOut">
              <a:rPr lang="en-AU" smtClean="0"/>
              <a:t>14/11/2017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9837" y="2685156"/>
            <a:ext cx="418338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60"/>
            <a:ext cx="1607010" cy="948690"/>
          </a:xfrm>
        </p:spPr>
        <p:txBody>
          <a:bodyPr anchor="b">
            <a:normAutofit/>
          </a:bodyPr>
          <a:lstStyle>
            <a:lvl1pPr algn="l">
              <a:defRPr sz="1800" b="0"/>
            </a:lvl1pPr>
          </a:lstStyle>
          <a:p>
            <a:r>
              <a:rPr lang="en-AU" smtClean="0"/>
              <a:t>Click to edit Master title style</a:t>
            </a:r>
            <a:endParaRPr lang="en-US" dirty="0"/>
          </a:p>
        </p:txBody>
      </p:sp>
      <p:sp>
        <p:nvSpPr>
          <p:cNvPr id="3" name="Picture Placeholder 2"/>
          <p:cNvSpPr>
            <a:spLocks noGrp="1"/>
          </p:cNvSpPr>
          <p:nvPr>
            <p:ph type="pic" idx="1"/>
          </p:nvPr>
        </p:nvSpPr>
        <p:spPr>
          <a:xfrm>
            <a:off x="2143958" y="628651"/>
            <a:ext cx="4428293"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342900" y="1600200"/>
            <a:ext cx="1604772" cy="31821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D91BCF4-5D8F-457C-BC67-472D077AB87E}" type="datetimeFigureOut">
              <a:rPr lang="en-AU" smtClean="0"/>
              <a:t>14/11/2017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38D8CB-6EFF-464F-AD47-92E8C7792269}"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a:xfrm>
            <a:off x="0" y="165590"/>
            <a:ext cx="6858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p:cNvSpPr>
            <a:spLocks noGrp="1"/>
          </p:cNvSpPr>
          <p:nvPr>
            <p:ph type="title"/>
          </p:nvPr>
        </p:nvSpPr>
        <p:spPr>
          <a:xfrm>
            <a:off x="342900" y="400050"/>
            <a:ext cx="6172200" cy="742950"/>
          </a:xfrm>
          <a:prstGeom prst="rect">
            <a:avLst/>
          </a:prstGeom>
        </p:spPr>
        <p:txBody>
          <a:bodyPr vert="horz" lIns="91440" tIns="45720" rIns="91440" bIns="45720" rtlCol="0" anchor="ctr">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342900" y="1200150"/>
            <a:ext cx="6172200" cy="36576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Rectangle 6"/>
          <p:cNvSpPr/>
          <p:nvPr/>
        </p:nvSpPr>
        <p:spPr>
          <a:xfrm>
            <a:off x="0" y="0"/>
            <a:ext cx="6858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Date Placeholder 3"/>
          <p:cNvSpPr>
            <a:spLocks noGrp="1"/>
          </p:cNvSpPr>
          <p:nvPr>
            <p:ph type="dt" sz="half" idx="2"/>
          </p:nvPr>
        </p:nvSpPr>
        <p:spPr>
          <a:xfrm>
            <a:off x="342900" y="13716"/>
            <a:ext cx="2171700" cy="246888"/>
          </a:xfrm>
          <a:prstGeom prst="rect">
            <a:avLst/>
          </a:prstGeom>
        </p:spPr>
        <p:txBody>
          <a:bodyPr vert="horz" lIns="91440" tIns="45720" rIns="91440" bIns="45720" rtlCol="0" anchor="ctr"/>
          <a:lstStyle>
            <a:lvl1pPr algn="l">
              <a:defRPr sz="900">
                <a:solidFill>
                  <a:srgbClr val="FFFFFF"/>
                </a:solidFill>
              </a:defRPr>
            </a:lvl1pPr>
          </a:lstStyle>
          <a:p>
            <a:fld id="{0D91BCF4-5D8F-457C-BC67-472D077AB87E}" type="datetimeFigureOut">
              <a:rPr lang="en-AU" smtClean="0"/>
              <a:t>14/11/2017</a:t>
            </a:fld>
            <a:endParaRPr lang="en-AU"/>
          </a:p>
        </p:txBody>
      </p:sp>
      <p:sp>
        <p:nvSpPr>
          <p:cNvPr id="5" name="Footer Placeholder 4"/>
          <p:cNvSpPr>
            <a:spLocks noGrp="1"/>
          </p:cNvSpPr>
          <p:nvPr>
            <p:ph type="ftr" sz="quarter" idx="3"/>
          </p:nvPr>
        </p:nvSpPr>
        <p:spPr>
          <a:xfrm>
            <a:off x="2571750" y="13716"/>
            <a:ext cx="3086100" cy="246888"/>
          </a:xfrm>
          <a:prstGeom prst="rect">
            <a:avLst/>
          </a:prstGeom>
        </p:spPr>
        <p:txBody>
          <a:bodyPr vert="horz" lIns="91440" tIns="45720" rIns="91440" bIns="45720" rtlCol="0" anchor="ctr"/>
          <a:lstStyle>
            <a:lvl1pPr algn="ctr">
              <a:defRPr sz="900">
                <a:solidFill>
                  <a:srgbClr val="FFFFFF"/>
                </a:solidFill>
              </a:defRPr>
            </a:lvl1pPr>
          </a:lstStyle>
          <a:p>
            <a:endParaRPr lang="en-AU"/>
          </a:p>
        </p:txBody>
      </p:sp>
      <p:sp>
        <p:nvSpPr>
          <p:cNvPr id="6" name="Slide Number Placeholder 5"/>
          <p:cNvSpPr>
            <a:spLocks noGrp="1"/>
          </p:cNvSpPr>
          <p:nvPr>
            <p:ph type="sldNum" sz="quarter" idx="4"/>
          </p:nvPr>
        </p:nvSpPr>
        <p:spPr>
          <a:xfrm>
            <a:off x="5715000" y="13716"/>
            <a:ext cx="800100" cy="246888"/>
          </a:xfrm>
          <a:prstGeom prst="rect">
            <a:avLst/>
          </a:prstGeom>
        </p:spPr>
        <p:txBody>
          <a:bodyPr vert="horz" lIns="91440" tIns="45720" rIns="91440" bIns="45720" rtlCol="0" anchor="ctr"/>
          <a:lstStyle>
            <a:lvl1pPr algn="l">
              <a:defRPr sz="1050" b="1">
                <a:solidFill>
                  <a:srgbClr val="FFFFFF"/>
                </a:solidFill>
              </a:defRPr>
            </a:lvl1pPr>
          </a:lstStyle>
          <a:p>
            <a:fld id="{5938D8CB-6EFF-464F-AD47-92E8C7792269}"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au/url?sa=i&amp;rct=j&amp;q=&amp;esrc=s&amp;source=images&amp;cd=&amp;cad=rja&amp;uact=8&amp;ved=0ahUKEwj15dSMsrrXAhUGv5QKHYyLBAgQjRwIBw&amp;url=http://www.abc.net.au/news/2015-10-01/australian-deserts-young-but-monsoon-is-old-new-study-shows/6821154&amp;psig=AOvVaw1Us1hHto0Ms5P7NEwbs5ck&amp;ust=151062266125394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www.google.com.au/url?sa=i&amp;rct=j&amp;q=&amp;esrc=s&amp;source=images&amp;cd=&amp;cad=rja&amp;uact=8&amp;ved=0CAcQjRxqFQoTCJD2lqX3x8cCFUcjpgodr1wPKQ&amp;url=http://www.prweb.com/releases/2014/07/prweb11989886.htm&amp;ei=xE_eVZCEFcfGmAWvub3IAg&amp;psig=AFQjCNHT8-hdDpnKsZ5TPysT2FhsFLFIZg&amp;ust=1440719164401087" TargetMode="External"/><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research.avondale.edu.au/cgi/viewcontent.cgi?article=1075&amp;context=edu_papers" TargetMode="External"/><Relationship Id="rId13" Type="http://schemas.openxmlformats.org/officeDocument/2006/relationships/hyperlink" Target="http://www.cyc-net.org/cyc-online/cycol-0102-roleplay.html" TargetMode="External"/><Relationship Id="rId18" Type="http://schemas.openxmlformats.org/officeDocument/2006/relationships/hyperlink" Target="http://www.uft.org/teacher-teacher/role-playing-brings-learning-life" TargetMode="External"/><Relationship Id="rId3" Type="http://schemas.openxmlformats.org/officeDocument/2006/relationships/hyperlink" Target="http://onlinelibrary.wiley.com/doi/10.1002/j.1556-6978.1999.tb00574.x/full" TargetMode="External"/><Relationship Id="rId7" Type="http://schemas.openxmlformats.org/officeDocument/2006/relationships/hyperlink" Target="https://www.theguardian.com/teacher-network/teacher-blog/2013/feb/27/play-education-creative-learning-teachers-schools" TargetMode="External"/><Relationship Id="rId12" Type="http://schemas.openxmlformats.org/officeDocument/2006/relationships/hyperlink" Target="https://otis.coe.uky.edu/ccsso/cssapmodules/sbp/sbp/Role%20PlaySimulation.html" TargetMode="External"/><Relationship Id="rId17" Type="http://schemas.openxmlformats.org/officeDocument/2006/relationships/hyperlink" Target="https://serc.carleton.edu/introgeo/roleplaying/reasons.html" TargetMode="External"/><Relationship Id="rId2" Type="http://schemas.openxmlformats.org/officeDocument/2006/relationships/notesSlide" Target="../notesSlides/notesSlide21.xml"/><Relationship Id="rId16" Type="http://schemas.openxmlformats.org/officeDocument/2006/relationships/hyperlink" Target="http://ro.uow.edu.au/cgi/viewcontent.cgi?article=1091&amp;context=jutlp" TargetMode="External"/><Relationship Id="rId1" Type="http://schemas.openxmlformats.org/officeDocument/2006/relationships/slideLayout" Target="../slideLayouts/slideLayout2.xml"/><Relationship Id="rId6" Type="http://schemas.openxmlformats.org/officeDocument/2006/relationships/hyperlink" Target="https://www.blatner.com/adam/pdntbk/rlplayedu.htm" TargetMode="External"/><Relationship Id="rId11" Type="http://schemas.openxmlformats.org/officeDocument/2006/relationships/hyperlink" Target="https://www.teachingenglish.org.uk/article/role-play" TargetMode="External"/><Relationship Id="rId5" Type="http://schemas.openxmlformats.org/officeDocument/2006/relationships/hyperlink" Target="https://teaching.unsw.edu.au/assessing-role-play-and-simulation" TargetMode="External"/><Relationship Id="rId15" Type="http://schemas.openxmlformats.org/officeDocument/2006/relationships/hyperlink" Target="https://www.google.com.au/search?q=value+of+role+play+in+teaching+and+learning&amp;hl=en&amp;ei=gM_mWeCmPMuq0gL4zIXYCA&amp;start=20&amp;sa=N&amp;biw=1248&amp;bih=868" TargetMode="External"/><Relationship Id="rId10" Type="http://schemas.openxmlformats.org/officeDocument/2006/relationships/hyperlink" Target="http://study.com/academy/lesson/role-play-method-of-teaching-definition-benefits.html" TargetMode="External"/><Relationship Id="rId4" Type="http://schemas.openxmlformats.org/officeDocument/2006/relationships/hyperlink" Target="http://journals.sagepub.com/doi/abs/10.1177/1052562906294952" TargetMode="External"/><Relationship Id="rId9" Type="http://schemas.openxmlformats.org/officeDocument/2006/relationships/hyperlink" Target="http://eprogressiveportfolio.blogspot.com.au/2012/06/normal-0-false-false-false-en-us-x-none.html" TargetMode="External"/><Relationship Id="rId14" Type="http://schemas.openxmlformats.org/officeDocument/2006/relationships/hyperlink" Target="http://abourcherif.com/pdfs/Maximizing%20Learning%20Using%20Role%20Playing%20In%20the%20Classroom.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32" y="3784040"/>
            <a:ext cx="5943693" cy="1084064"/>
          </a:xfrm>
        </p:spPr>
        <p:txBody>
          <a:bodyPr>
            <a:normAutofit/>
          </a:bodyPr>
          <a:lstStyle/>
          <a:p>
            <a:r>
              <a:rPr lang="en-AU" sz="2800" dirty="0" smtClean="0">
                <a:solidFill>
                  <a:srgbClr val="E30029"/>
                </a:solidFill>
              </a:rPr>
              <a:t>Bringing parliamentary education to life</a:t>
            </a:r>
            <a:endParaRPr lang="en-AU" sz="2800" dirty="0">
              <a:solidFill>
                <a:srgbClr val="E30029"/>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12" y="576020"/>
            <a:ext cx="5943693" cy="3348280"/>
          </a:xfrm>
          <a:prstGeom prst="rect">
            <a:avLst/>
          </a:prstGeom>
        </p:spPr>
      </p:pic>
    </p:spTree>
    <p:extLst>
      <p:ext uri="{BB962C8B-B14F-4D97-AF65-F5344CB8AC3E}">
        <p14:creationId xmlns:p14="http://schemas.microsoft.com/office/powerpoint/2010/main" val="379300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Muscle memory</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7487" y="1177290"/>
            <a:ext cx="5063026" cy="3657600"/>
          </a:xfrm>
        </p:spPr>
      </p:pic>
      <p:sp>
        <p:nvSpPr>
          <p:cNvPr id="5" name="Rectangle 4"/>
          <p:cNvSpPr/>
          <p:nvPr/>
        </p:nvSpPr>
        <p:spPr>
          <a:xfrm>
            <a:off x="897487" y="4816078"/>
            <a:ext cx="5063025" cy="215444"/>
          </a:xfrm>
          <a:prstGeom prst="rect">
            <a:avLst/>
          </a:prstGeom>
        </p:spPr>
        <p:txBody>
          <a:bodyPr wrap="square">
            <a:spAutoFit/>
          </a:bodyPr>
          <a:lstStyle/>
          <a:p>
            <a:r>
              <a:rPr lang="en-AU" sz="800" dirty="0"/>
              <a:t>http://</a:t>
            </a:r>
            <a:r>
              <a:rPr lang="en-AU" sz="800" dirty="0" smtClean="0"/>
              <a:t>www.hiphopjournal.in/health/powermoves-and-muscle-memory</a:t>
            </a:r>
            <a:endParaRPr lang="en-AU" sz="800" dirty="0"/>
          </a:p>
        </p:txBody>
      </p:sp>
    </p:spTree>
    <p:extLst>
      <p:ext uri="{BB962C8B-B14F-4D97-AF65-F5344CB8AC3E}">
        <p14:creationId xmlns:p14="http://schemas.microsoft.com/office/powerpoint/2010/main" val="3957767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material can be a little dry</a:t>
            </a:r>
            <a:endParaRPr lang="en-AU" dirty="0"/>
          </a:p>
        </p:txBody>
      </p:sp>
      <p:pic>
        <p:nvPicPr>
          <p:cNvPr id="1026" name="Picture 2" descr="Image result for Australian deser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7256" y="1103427"/>
            <a:ext cx="5483483"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7256" y="4761027"/>
            <a:ext cx="5483483" cy="215444"/>
          </a:xfrm>
          <a:prstGeom prst="rect">
            <a:avLst/>
          </a:prstGeom>
        </p:spPr>
        <p:txBody>
          <a:bodyPr wrap="square">
            <a:spAutoFit/>
          </a:bodyPr>
          <a:lstStyle/>
          <a:p>
            <a:r>
              <a:rPr lang="en-AU" sz="800" dirty="0"/>
              <a:t>http://www.abc.net.au/news/2015-10-01/australian-deserts-young-but-monsoon-is-old-new-study-shows/6821154</a:t>
            </a:r>
          </a:p>
        </p:txBody>
      </p:sp>
    </p:spTree>
    <p:extLst>
      <p:ext uri="{BB962C8B-B14F-4D97-AF65-F5344CB8AC3E}">
        <p14:creationId xmlns:p14="http://schemas.microsoft.com/office/powerpoint/2010/main" val="108696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27843" y="1391428"/>
            <a:ext cx="5493611" cy="3104543"/>
            <a:chOff x="438264" y="1335565"/>
            <a:chExt cx="5970592" cy="3107073"/>
          </a:xfrm>
        </p:grpSpPr>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64" y="1335565"/>
              <a:ext cx="1855268" cy="18735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8899" y="1920659"/>
              <a:ext cx="2537637" cy="1518371"/>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5019" y="1828801"/>
              <a:ext cx="2613837" cy="2613837"/>
            </a:xfrm>
            <a:prstGeom prst="rect">
              <a:avLst/>
            </a:prstGeom>
            <a:effectLst>
              <a:outerShdw blurRad="50800" dist="38100" dir="2700000" algn="tl" rotWithShape="0">
                <a:prstClr val="black">
                  <a:alpha val="40000"/>
                </a:prstClr>
              </a:outerShdw>
            </a:effectLst>
          </p:spPr>
        </p:pic>
      </p:grpSp>
      <p:sp>
        <p:nvSpPr>
          <p:cNvPr id="2" name="Title 1"/>
          <p:cNvSpPr>
            <a:spLocks noGrp="1"/>
          </p:cNvSpPr>
          <p:nvPr>
            <p:ph type="title"/>
          </p:nvPr>
        </p:nvSpPr>
        <p:spPr/>
        <p:txBody>
          <a:bodyPr/>
          <a:lstStyle/>
          <a:p>
            <a:r>
              <a:rPr lang="en-AU" dirty="0" smtClean="0"/>
              <a:t>Schools	</a:t>
            </a:r>
            <a:endParaRPr lang="en-AU" dirty="0"/>
          </a:p>
        </p:txBody>
      </p:sp>
      <p:pic>
        <p:nvPicPr>
          <p:cNvPr id="4" name="Content Placeholder 3" descr="classroom activity_PYCR_PPT Title-12.jpg"/>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l="1843" r="4056"/>
          <a:stretch/>
        </p:blipFill>
        <p:spPr>
          <a:xfrm>
            <a:off x="973570" y="1143000"/>
            <a:ext cx="4910859" cy="3689397"/>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68875">
            <a:off x="1366991" y="1549739"/>
            <a:ext cx="4124016" cy="28759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156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than a buzz word</a:t>
            </a:r>
            <a:endParaRPr lang="en-AU" dirty="0"/>
          </a:p>
        </p:txBody>
      </p:sp>
      <p:sp>
        <p:nvSpPr>
          <p:cNvPr id="3" name="Content Placeholder 2"/>
          <p:cNvSpPr>
            <a:spLocks noGrp="1"/>
          </p:cNvSpPr>
          <p:nvPr>
            <p:ph idx="1"/>
          </p:nvPr>
        </p:nvSpPr>
        <p:spPr/>
        <p:txBody>
          <a:bodyPr/>
          <a:lstStyle/>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72" y="1478759"/>
            <a:ext cx="6407945" cy="2786063"/>
          </a:xfrm>
          <a:prstGeom prst="rect">
            <a:avLst/>
          </a:prstGeom>
        </p:spPr>
      </p:pic>
      <p:sp>
        <p:nvSpPr>
          <p:cNvPr id="5" name="Rectangle 4"/>
          <p:cNvSpPr/>
          <p:nvPr/>
        </p:nvSpPr>
        <p:spPr>
          <a:xfrm>
            <a:off x="247171" y="4106528"/>
            <a:ext cx="6407945" cy="215444"/>
          </a:xfrm>
          <a:prstGeom prst="rect">
            <a:avLst/>
          </a:prstGeom>
        </p:spPr>
        <p:txBody>
          <a:bodyPr wrap="square">
            <a:spAutoFit/>
          </a:bodyPr>
          <a:lstStyle/>
          <a:p>
            <a:pPr algn="ctr"/>
            <a:r>
              <a:rPr lang="en-AU" sz="800" dirty="0"/>
              <a:t>http://</a:t>
            </a:r>
            <a:r>
              <a:rPr lang="en-AU" sz="800" dirty="0" smtClean="0"/>
              <a:t>innovationforsocialchange.org/storytelling-social-change</a:t>
            </a:r>
            <a:endParaRPr lang="en-AU" sz="800" dirty="0"/>
          </a:p>
        </p:txBody>
      </p:sp>
    </p:spTree>
    <p:extLst>
      <p:ext uri="{BB962C8B-B14F-4D97-AF65-F5344CB8AC3E}">
        <p14:creationId xmlns:p14="http://schemas.microsoft.com/office/powerpoint/2010/main" val="2604026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School groups	</a:t>
            </a:r>
            <a:endParaRPr lang="en-AU"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799" y="1277380"/>
            <a:ext cx="4449834" cy="3332641"/>
          </a:xfrm>
          <a:prstGeom prst="rect">
            <a:avLst/>
          </a:prstGeom>
          <a:effectLst>
            <a:outerShdw blurRad="50800" dist="38100" dir="2700000" algn="tl" rotWithShape="0">
              <a:prstClr val="black">
                <a:alpha val="40000"/>
              </a:prstClr>
            </a:outerShdw>
          </a:effectLst>
        </p:spPr>
      </p:pic>
      <p:grpSp>
        <p:nvGrpSpPr>
          <p:cNvPr id="13" name="Group 12"/>
          <p:cNvGrpSpPr/>
          <p:nvPr/>
        </p:nvGrpSpPr>
        <p:grpSpPr>
          <a:xfrm>
            <a:off x="1015154" y="1346324"/>
            <a:ext cx="5063675" cy="3250059"/>
            <a:chOff x="1015154" y="1346324"/>
            <a:chExt cx="5063675" cy="3250059"/>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008" t="9239" r="16245" b="27463"/>
            <a:stretch/>
          </p:blipFill>
          <p:spPr>
            <a:xfrm rot="20957908">
              <a:off x="1015154" y="1346324"/>
              <a:ext cx="1508064" cy="2158665"/>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2660"/>
            <a:stretch/>
          </p:blipFill>
          <p:spPr>
            <a:xfrm rot="21304897">
              <a:off x="2757645" y="1732818"/>
              <a:ext cx="1518141" cy="216044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7346" r="6767"/>
            <a:stretch/>
          </p:blipFill>
          <p:spPr>
            <a:xfrm rot="314900">
              <a:off x="4538128" y="2437718"/>
              <a:ext cx="1540701" cy="2158665"/>
            </a:xfrm>
            <a:prstGeom prst="rect">
              <a:avLst/>
            </a:prstGeom>
          </p:spPr>
        </p:pic>
      </p:grpSp>
    </p:spTree>
    <p:extLst>
      <p:ext uri="{BB962C8B-B14F-4D97-AF65-F5344CB8AC3E}">
        <p14:creationId xmlns:p14="http://schemas.microsoft.com/office/powerpoint/2010/main" val="11608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AU" dirty="0" smtClean="0"/>
              <a:t>Low risk</a:t>
            </a:r>
            <a:endParaRPr lang="en-AU" dirty="0"/>
          </a:p>
        </p:txBody>
      </p:sp>
      <p:pic>
        <p:nvPicPr>
          <p:cNvPr id="4" name="Content Placeholder 3"/>
          <p:cNvPicPr>
            <a:picLocks noGrp="1" noChangeAspect="1"/>
          </p:cNvPicPr>
          <p:nvPr>
            <p:ph idx="1"/>
          </p:nvPr>
        </p:nvPicPr>
        <p:blipFill>
          <a:blip r:embed="rId3"/>
          <a:stretch>
            <a:fillRect/>
          </a:stretch>
        </p:blipFill>
        <p:spPr>
          <a:xfrm rot="21227695">
            <a:off x="1654539" y="1313869"/>
            <a:ext cx="2196404" cy="3098692"/>
          </a:xfrm>
          <a:prstGeom prst="rect">
            <a:avLst/>
          </a:prstGeom>
        </p:spPr>
      </p:pic>
      <p:pic>
        <p:nvPicPr>
          <p:cNvPr id="5" name="Picture 4"/>
          <p:cNvPicPr>
            <a:picLocks noChangeAspect="1"/>
          </p:cNvPicPr>
          <p:nvPr/>
        </p:nvPicPr>
        <p:blipFill>
          <a:blip r:embed="rId4"/>
          <a:stretch>
            <a:fillRect/>
          </a:stretch>
        </p:blipFill>
        <p:spPr>
          <a:xfrm rot="427060">
            <a:off x="3008857" y="1499560"/>
            <a:ext cx="2324280" cy="3273742"/>
          </a:xfrm>
          <a:prstGeom prst="rect">
            <a:avLst/>
          </a:prstGeom>
        </p:spPr>
      </p:pic>
      <p:pic>
        <p:nvPicPr>
          <p:cNvPr id="6" name="Picture 5"/>
          <p:cNvPicPr>
            <a:picLocks noChangeAspect="1"/>
          </p:cNvPicPr>
          <p:nvPr/>
        </p:nvPicPr>
        <p:blipFill rotWithShape="1">
          <a:blip r:embed="rId5"/>
          <a:srcRect l="5194" t="2819" r="6395" b="1208"/>
          <a:stretch/>
        </p:blipFill>
        <p:spPr>
          <a:xfrm>
            <a:off x="1981934" y="733687"/>
            <a:ext cx="3067712" cy="4259055"/>
          </a:xfrm>
          <a:prstGeom prst="rect">
            <a:avLst/>
          </a:prstGeom>
        </p:spPr>
      </p:pic>
      <p:grpSp>
        <p:nvGrpSpPr>
          <p:cNvPr id="11" name="Group 10"/>
          <p:cNvGrpSpPr/>
          <p:nvPr/>
        </p:nvGrpSpPr>
        <p:grpSpPr>
          <a:xfrm>
            <a:off x="382189" y="604147"/>
            <a:ext cx="5697445" cy="4353757"/>
            <a:chOff x="382189" y="604147"/>
            <a:chExt cx="5697445" cy="4353757"/>
          </a:xfrm>
        </p:grpSpPr>
        <p:grpSp>
          <p:nvGrpSpPr>
            <p:cNvPr id="9" name="Group 8"/>
            <p:cNvGrpSpPr/>
            <p:nvPr/>
          </p:nvGrpSpPr>
          <p:grpSpPr>
            <a:xfrm>
              <a:off x="382189" y="604147"/>
              <a:ext cx="4112709" cy="4353757"/>
              <a:chOff x="882915" y="546161"/>
              <a:chExt cx="4112709" cy="4353757"/>
            </a:xfrm>
          </p:grpSpPr>
          <p:pic>
            <p:nvPicPr>
              <p:cNvPr id="7" name="Picture 6"/>
              <p:cNvPicPr>
                <a:picLocks noChangeAspect="1"/>
              </p:cNvPicPr>
              <p:nvPr/>
            </p:nvPicPr>
            <p:blipFill>
              <a:blip r:embed="rId6"/>
              <a:stretch>
                <a:fillRect/>
              </a:stretch>
            </p:blipFill>
            <p:spPr>
              <a:xfrm rot="21189864">
                <a:off x="882915" y="1081079"/>
                <a:ext cx="2537460" cy="3564271"/>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5456" t="2773" r="14246"/>
              <a:stretch/>
            </p:blipFill>
            <p:spPr>
              <a:xfrm rot="435802">
                <a:off x="2915274" y="546161"/>
                <a:ext cx="2080350" cy="4353757"/>
              </a:xfrm>
              <a:prstGeom prst="rect">
                <a:avLst/>
              </a:prstGeom>
              <a:effectLst>
                <a:outerShdw blurRad="50800" dist="38100" dir="2700000" algn="tl" rotWithShape="0">
                  <a:prstClr val="black">
                    <a:alpha val="40000"/>
                  </a:prstClr>
                </a:outerShdw>
              </a:effectLst>
            </p:spPr>
          </p:pic>
        </p:grpSp>
        <p:pic>
          <p:nvPicPr>
            <p:cNvPr id="3" name="Picture 2"/>
            <p:cNvPicPr>
              <a:picLocks noChangeAspect="1"/>
            </p:cNvPicPr>
            <p:nvPr/>
          </p:nvPicPr>
          <p:blipFill>
            <a:blip r:embed="rId8"/>
            <a:stretch>
              <a:fillRect/>
            </a:stretch>
          </p:blipFill>
          <p:spPr>
            <a:xfrm rot="353092">
              <a:off x="3901509" y="1590202"/>
              <a:ext cx="2178125" cy="3092458"/>
            </a:xfrm>
            <a:prstGeom prst="rect">
              <a:avLst/>
            </a:prstGeom>
          </p:spPr>
        </p:pic>
      </p:grpSp>
    </p:spTree>
    <p:extLst>
      <p:ext uri="{BB962C8B-B14F-4D97-AF65-F5344CB8AC3E}">
        <p14:creationId xmlns:p14="http://schemas.microsoft.com/office/powerpoint/2010/main" val="18702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452513"/>
            <a:ext cx="6248095" cy="4686072"/>
          </a:xfrm>
          <a:prstGeom prst="rect">
            <a:avLst/>
          </a:prstGeom>
        </p:spPr>
      </p:pic>
      <p:sp>
        <p:nvSpPr>
          <p:cNvPr id="2" name="Title 1"/>
          <p:cNvSpPr>
            <a:spLocks noGrp="1"/>
          </p:cNvSpPr>
          <p:nvPr>
            <p:ph type="title"/>
          </p:nvPr>
        </p:nvSpPr>
        <p:spPr/>
        <p:txBody>
          <a:bodyPr>
            <a:normAutofit/>
          </a:bodyPr>
          <a:lstStyle/>
          <a:p>
            <a:r>
              <a:rPr lang="en-AU" dirty="0" smtClean="0"/>
              <a:t>Youth Parliaments…</a:t>
            </a:r>
            <a:r>
              <a:rPr lang="en-AU" sz="2200" dirty="0" smtClean="0"/>
              <a:t>extract from email</a:t>
            </a:r>
            <a:endParaRPr lang="en-AU" sz="2200" dirty="0"/>
          </a:p>
        </p:txBody>
      </p:sp>
      <p:sp>
        <p:nvSpPr>
          <p:cNvPr id="3" name="Content Placeholder 2"/>
          <p:cNvSpPr>
            <a:spLocks noGrp="1"/>
          </p:cNvSpPr>
          <p:nvPr>
            <p:ph idx="1"/>
          </p:nvPr>
        </p:nvSpPr>
        <p:spPr>
          <a:xfrm>
            <a:off x="826618" y="1331824"/>
            <a:ext cx="4125772" cy="3145079"/>
          </a:xfrm>
        </p:spPr>
        <p:txBody>
          <a:bodyPr>
            <a:normAutofit fontScale="77500" lnSpcReduction="20000"/>
          </a:bodyPr>
          <a:lstStyle/>
          <a:p>
            <a:pPr marL="0" indent="0">
              <a:spcAft>
                <a:spcPts val="2400"/>
              </a:spcAft>
              <a:buNone/>
            </a:pPr>
            <a:r>
              <a:rPr lang="en-AU" dirty="0" smtClean="0">
                <a:solidFill>
                  <a:schemeClr val="bg1"/>
                </a:solidFill>
              </a:rPr>
              <a:t>The principal mentioned </a:t>
            </a:r>
            <a:r>
              <a:rPr lang="en-AU" dirty="0">
                <a:solidFill>
                  <a:schemeClr val="bg1"/>
                </a:solidFill>
              </a:rPr>
              <a:t>that </a:t>
            </a:r>
            <a:r>
              <a:rPr lang="en-AU" dirty="0" smtClean="0">
                <a:solidFill>
                  <a:schemeClr val="bg1"/>
                </a:solidFill>
              </a:rPr>
              <a:t>her school took part in </a:t>
            </a:r>
            <a:r>
              <a:rPr lang="en-AU" dirty="0">
                <a:solidFill>
                  <a:schemeClr val="bg1"/>
                </a:solidFill>
              </a:rPr>
              <a:t>the last Youth Parliament held in Cairns in 2013. </a:t>
            </a:r>
            <a:endParaRPr lang="en-AU" dirty="0" smtClean="0">
              <a:solidFill>
                <a:schemeClr val="bg1"/>
              </a:solidFill>
            </a:endParaRPr>
          </a:p>
          <a:p>
            <a:pPr marL="0" indent="0">
              <a:spcAft>
                <a:spcPts val="2400"/>
              </a:spcAft>
              <a:buNone/>
            </a:pPr>
            <a:r>
              <a:rPr lang="en-AU" dirty="0" smtClean="0">
                <a:solidFill>
                  <a:schemeClr val="bg1"/>
                </a:solidFill>
              </a:rPr>
              <a:t>She </a:t>
            </a:r>
            <a:r>
              <a:rPr lang="en-AU" dirty="0">
                <a:solidFill>
                  <a:schemeClr val="bg1"/>
                </a:solidFill>
              </a:rPr>
              <a:t>said at the time </a:t>
            </a:r>
            <a:r>
              <a:rPr lang="en-AU" dirty="0" smtClean="0">
                <a:solidFill>
                  <a:schemeClr val="bg1"/>
                </a:solidFill>
              </a:rPr>
              <a:t>that where she </a:t>
            </a:r>
            <a:r>
              <a:rPr lang="en-AU" dirty="0">
                <a:solidFill>
                  <a:schemeClr val="bg1"/>
                </a:solidFill>
              </a:rPr>
              <a:t>was working </a:t>
            </a:r>
            <a:r>
              <a:rPr lang="en-AU" dirty="0" smtClean="0">
                <a:solidFill>
                  <a:schemeClr val="bg1"/>
                </a:solidFill>
              </a:rPr>
              <a:t>the </a:t>
            </a:r>
            <a:r>
              <a:rPr lang="en-AU" dirty="0">
                <a:solidFill>
                  <a:schemeClr val="bg1"/>
                </a:solidFill>
              </a:rPr>
              <a:t>students </a:t>
            </a:r>
            <a:r>
              <a:rPr lang="en-AU" dirty="0" smtClean="0">
                <a:solidFill>
                  <a:schemeClr val="bg1"/>
                </a:solidFill>
              </a:rPr>
              <a:t>were </a:t>
            </a:r>
            <a:r>
              <a:rPr lang="en-AU" dirty="0">
                <a:solidFill>
                  <a:schemeClr val="bg1"/>
                </a:solidFill>
              </a:rPr>
              <a:t>very disadvantaged and anti-authority. </a:t>
            </a:r>
            <a:endParaRPr lang="en-AU" dirty="0" smtClean="0">
              <a:solidFill>
                <a:schemeClr val="bg1"/>
              </a:solidFill>
            </a:endParaRPr>
          </a:p>
          <a:p>
            <a:pPr marL="0" indent="0">
              <a:spcAft>
                <a:spcPts val="2400"/>
              </a:spcAft>
              <a:buNone/>
            </a:pPr>
            <a:r>
              <a:rPr lang="en-AU" dirty="0" smtClean="0">
                <a:solidFill>
                  <a:schemeClr val="bg1"/>
                </a:solidFill>
              </a:rPr>
              <a:t>She </a:t>
            </a:r>
            <a:r>
              <a:rPr lang="en-AU" dirty="0">
                <a:solidFill>
                  <a:schemeClr val="bg1"/>
                </a:solidFill>
              </a:rPr>
              <a:t>said that the experience of participating in the Youth Parliament was extremely valuable for that particular group of students and that they had gained a lot of benefit and understanding from being involved in the process. </a:t>
            </a:r>
          </a:p>
          <a:p>
            <a:endParaRPr lang="en-AU" dirty="0"/>
          </a:p>
        </p:txBody>
      </p:sp>
    </p:spTree>
    <p:extLst>
      <p:ext uri="{BB962C8B-B14F-4D97-AF65-F5344CB8AC3E}">
        <p14:creationId xmlns:p14="http://schemas.microsoft.com/office/powerpoint/2010/main" val="2540980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Fist pump!</a:t>
            </a:r>
            <a:endParaRPr lang="en-AU" dirty="0"/>
          </a:p>
        </p:txBody>
      </p:sp>
      <p:sp>
        <p:nvSpPr>
          <p:cNvPr id="8" name="TextBox 7"/>
          <p:cNvSpPr txBox="1"/>
          <p:nvPr/>
        </p:nvSpPr>
        <p:spPr>
          <a:xfrm>
            <a:off x="2143354" y="4645151"/>
            <a:ext cx="1799539" cy="212679"/>
          </a:xfrm>
          <a:prstGeom prst="rect">
            <a:avLst/>
          </a:prstGeom>
          <a:noFill/>
        </p:spPr>
        <p:txBody>
          <a:bodyPr wrap="square" rtlCol="0">
            <a:spAutoFit/>
          </a:bodyPr>
          <a:lstStyle/>
          <a:p>
            <a:endParaRPr lang="en-AU" dirty="0"/>
          </a:p>
        </p:txBody>
      </p:sp>
      <p:pic>
        <p:nvPicPr>
          <p:cNvPr id="19" name="Content Placeholder 18"/>
          <p:cNvPicPr>
            <a:picLocks noGrp="1" noChangeAspect="1"/>
          </p:cNvPicPr>
          <p:nvPr>
            <p:ph idx="1"/>
          </p:nvPr>
        </p:nvPicPr>
        <p:blipFill rotWithShape="1">
          <a:blip r:embed="rId3"/>
          <a:srcRect l="4702" t="2780" r="-381" b="1880"/>
          <a:stretch/>
        </p:blipFill>
        <p:spPr>
          <a:xfrm rot="152446">
            <a:off x="2404365" y="209113"/>
            <a:ext cx="3456122" cy="4860171"/>
          </a:xfrm>
          <a:prstGeom prst="rect">
            <a:avLst/>
          </a:prstGeom>
        </p:spPr>
      </p:pic>
      <p:sp>
        <p:nvSpPr>
          <p:cNvPr id="22" name="Rectangle 21"/>
          <p:cNvSpPr/>
          <p:nvPr/>
        </p:nvSpPr>
        <p:spPr>
          <a:xfrm rot="259867">
            <a:off x="2783648" y="4573550"/>
            <a:ext cx="1320645" cy="9847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8436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3" y="400050"/>
            <a:ext cx="6371051" cy="742950"/>
          </a:xfrm>
        </p:spPr>
        <p:txBody>
          <a:bodyPr>
            <a:noAutofit/>
          </a:bodyPr>
          <a:lstStyle/>
          <a:p>
            <a:r>
              <a:rPr lang="en-AU" dirty="0" smtClean="0"/>
              <a:t>Taking it to the next level</a:t>
            </a:r>
            <a:endParaRPr lang="en-AU"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0634" y="1200150"/>
            <a:ext cx="5496732" cy="3657600"/>
          </a:xfrm>
        </p:spPr>
      </p:pic>
      <p:grpSp>
        <p:nvGrpSpPr>
          <p:cNvPr id="7" name="Group 6"/>
          <p:cNvGrpSpPr/>
          <p:nvPr/>
        </p:nvGrpSpPr>
        <p:grpSpPr>
          <a:xfrm>
            <a:off x="746499" y="1276510"/>
            <a:ext cx="5365001" cy="3504879"/>
            <a:chOff x="542794" y="640401"/>
            <a:chExt cx="5365001" cy="3504879"/>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2714"/>
            <a:stretch/>
          </p:blipFill>
          <p:spPr>
            <a:xfrm>
              <a:off x="542794" y="640401"/>
              <a:ext cx="5365001" cy="3504879"/>
            </a:xfrm>
            <a:prstGeom prst="rect">
              <a:avLst/>
            </a:prstGeom>
          </p:spPr>
        </p:pic>
        <p:sp>
          <p:nvSpPr>
            <p:cNvPr id="3" name="Rectangle 2"/>
            <p:cNvSpPr/>
            <p:nvPr/>
          </p:nvSpPr>
          <p:spPr>
            <a:xfrm>
              <a:off x="542794" y="3895100"/>
              <a:ext cx="4274820" cy="215444"/>
            </a:xfrm>
            <a:prstGeom prst="rect">
              <a:avLst/>
            </a:prstGeom>
          </p:spPr>
          <p:txBody>
            <a:bodyPr wrap="square">
              <a:spAutoFit/>
            </a:bodyPr>
            <a:lstStyle/>
            <a:p>
              <a:r>
                <a:rPr lang="en-AU" sz="800" dirty="0">
                  <a:solidFill>
                    <a:schemeClr val="bg1"/>
                  </a:solidFill>
                </a:rPr>
                <a:t>http://</a:t>
              </a:r>
              <a:r>
                <a:rPr lang="en-AU" sz="800" dirty="0" smtClean="0">
                  <a:solidFill>
                    <a:schemeClr val="bg1"/>
                  </a:solidFill>
                </a:rPr>
                <a:t>blog.learnhotenglish.com</a:t>
              </a:r>
              <a:endParaRPr lang="en-AU" sz="800" dirty="0">
                <a:solidFill>
                  <a:schemeClr val="bg1"/>
                </a:solidFill>
              </a:endParaRPr>
            </a:p>
          </p:txBody>
        </p:sp>
      </p:grpSp>
    </p:spTree>
    <p:extLst>
      <p:ext uri="{BB962C8B-B14F-4D97-AF65-F5344CB8AC3E}">
        <p14:creationId xmlns:p14="http://schemas.microsoft.com/office/powerpoint/2010/main" val="182218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19499" y="1228004"/>
            <a:ext cx="5219001" cy="1969479"/>
            <a:chOff x="755728" y="3051344"/>
            <a:chExt cx="5219001" cy="1969479"/>
          </a:xfrm>
        </p:grpSpPr>
        <p:pic>
          <p:nvPicPr>
            <p:cNvPr id="8" name="irc_mi" descr="http://ww1.prweb.com/prfiles/2014/07/01/11989886/flip%20flop%20feet.jp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9737" y="3051344"/>
              <a:ext cx="4350985" cy="1922238"/>
            </a:xfrm>
            <a:prstGeom prst="rect">
              <a:avLst/>
            </a:prstGeom>
            <a:noFill/>
            <a:ln w="28575" cmpd="sng">
              <a:solidFill>
                <a:srgbClr val="C00000"/>
              </a:solidFill>
            </a:ln>
          </p:spPr>
        </p:pic>
        <p:sp>
          <p:nvSpPr>
            <p:cNvPr id="10" name="TextBox 9"/>
            <p:cNvSpPr txBox="1"/>
            <p:nvPr/>
          </p:nvSpPr>
          <p:spPr>
            <a:xfrm>
              <a:off x="755728" y="4436048"/>
              <a:ext cx="5219001" cy="584775"/>
            </a:xfrm>
            <a:prstGeom prst="rect">
              <a:avLst/>
            </a:prstGeom>
            <a:noFill/>
          </p:spPr>
          <p:txBody>
            <a:bodyPr wrap="square" rtlCol="0">
              <a:spAutoFit/>
            </a:bodyPr>
            <a:lstStyle/>
            <a:p>
              <a:pPr algn="ctr"/>
              <a:r>
                <a:rPr lang="en-AU" sz="3200" dirty="0" smtClean="0">
                  <a:solidFill>
                    <a:srgbClr val="E20000"/>
                  </a:solidFill>
                  <a:latin typeface="Arial Black" panose="020B0A04020102020204" pitchFamily="34" charset="0"/>
                </a:rPr>
                <a:t>FLIP THE FLOPS</a:t>
              </a:r>
              <a:endParaRPr lang="en-AU" sz="3200" dirty="0">
                <a:solidFill>
                  <a:srgbClr val="E20000"/>
                </a:solidFill>
                <a:latin typeface="Arial Black" panose="020B0A04020102020204" pitchFamily="34" charset="0"/>
              </a:endParaRPr>
            </a:p>
          </p:txBody>
        </p:sp>
      </p:grpSp>
      <p:sp>
        <p:nvSpPr>
          <p:cNvPr id="2" name="Title 1"/>
          <p:cNvSpPr>
            <a:spLocks noGrp="1"/>
          </p:cNvSpPr>
          <p:nvPr>
            <p:ph type="title"/>
          </p:nvPr>
        </p:nvSpPr>
        <p:spPr/>
        <p:txBody>
          <a:bodyPr/>
          <a:lstStyle/>
          <a:p>
            <a:r>
              <a:rPr lang="en-AU" dirty="0" smtClean="0"/>
              <a:t>Public Service seminars</a:t>
            </a:r>
            <a:endParaRPr lang="en-AU" dirty="0"/>
          </a:p>
        </p:txBody>
      </p:sp>
      <p:grpSp>
        <p:nvGrpSpPr>
          <p:cNvPr id="14" name="Group 13"/>
          <p:cNvGrpSpPr/>
          <p:nvPr/>
        </p:nvGrpSpPr>
        <p:grpSpPr>
          <a:xfrm>
            <a:off x="1332020" y="1031889"/>
            <a:ext cx="4193957" cy="2473055"/>
            <a:chOff x="1023732" y="1640983"/>
            <a:chExt cx="4838552" cy="3204384"/>
          </a:xfrm>
          <a:effectLst>
            <a:outerShdw blurRad="50800" dist="38100" dir="2700000" algn="tl" rotWithShape="0">
              <a:prstClr val="black">
                <a:alpha val="40000"/>
              </a:prstClr>
            </a:outerShdw>
          </a:effectLst>
        </p:grpSpPr>
        <p:pic>
          <p:nvPicPr>
            <p:cNvPr id="6" name="Picture 5"/>
            <p:cNvPicPr>
              <a:picLocks noChangeAspect="1"/>
            </p:cNvPicPr>
            <p:nvPr/>
          </p:nvPicPr>
          <p:blipFill>
            <a:blip r:embed="rId5"/>
            <a:stretch>
              <a:fillRect/>
            </a:stretch>
          </p:blipFill>
          <p:spPr>
            <a:xfrm rot="21131006">
              <a:off x="1023732" y="1896808"/>
              <a:ext cx="2086916" cy="2948559"/>
            </a:xfrm>
            <a:prstGeom prst="rect">
              <a:avLst/>
            </a:prstGeom>
          </p:spPr>
        </p:pic>
        <p:pic>
          <p:nvPicPr>
            <p:cNvPr id="12" name="Picture 11"/>
            <p:cNvPicPr>
              <a:picLocks noChangeAspect="1"/>
            </p:cNvPicPr>
            <p:nvPr/>
          </p:nvPicPr>
          <p:blipFill>
            <a:blip r:embed="rId6"/>
            <a:stretch>
              <a:fillRect/>
            </a:stretch>
          </p:blipFill>
          <p:spPr>
            <a:xfrm>
              <a:off x="2316932" y="1640983"/>
              <a:ext cx="1969052" cy="2738271"/>
            </a:xfrm>
            <a:prstGeom prst="rect">
              <a:avLst/>
            </a:prstGeom>
          </p:spPr>
        </p:pic>
        <p:pic>
          <p:nvPicPr>
            <p:cNvPr id="13" name="Picture 12"/>
            <p:cNvPicPr>
              <a:picLocks noChangeAspect="1"/>
            </p:cNvPicPr>
            <p:nvPr/>
          </p:nvPicPr>
          <p:blipFill>
            <a:blip r:embed="rId7"/>
            <a:stretch>
              <a:fillRect/>
            </a:stretch>
          </p:blipFill>
          <p:spPr>
            <a:xfrm rot="370021">
              <a:off x="3886814" y="2011246"/>
              <a:ext cx="1975470" cy="2767889"/>
            </a:xfrm>
            <a:prstGeom prst="rect">
              <a:avLst/>
            </a:prstGeom>
          </p:spPr>
        </p:pic>
      </p:grpSp>
      <p:grpSp>
        <p:nvGrpSpPr>
          <p:cNvPr id="19" name="Group 18"/>
          <p:cNvGrpSpPr/>
          <p:nvPr/>
        </p:nvGrpSpPr>
        <p:grpSpPr>
          <a:xfrm rot="21237683">
            <a:off x="529614" y="2759399"/>
            <a:ext cx="3231412" cy="2044800"/>
            <a:chOff x="0" y="0"/>
            <a:chExt cx="3231412" cy="2044800"/>
          </a:xfrm>
        </p:grpSpPr>
        <p:pic>
          <p:nvPicPr>
            <p:cNvPr id="20" name="Content Placeholder 3"/>
            <p:cNvPicPr>
              <a:picLocks noGrp="1"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3135630" cy="2032635"/>
            </a:xfrm>
            <a:prstGeom prst="rect">
              <a:avLst/>
            </a:prstGeom>
          </p:spPr>
        </p:pic>
        <p:sp>
          <p:nvSpPr>
            <p:cNvPr id="21" name="TextBox 17"/>
            <p:cNvSpPr txBox="1"/>
            <p:nvPr/>
          </p:nvSpPr>
          <p:spPr>
            <a:xfrm>
              <a:off x="95782" y="1583135"/>
              <a:ext cx="3135630" cy="461665"/>
            </a:xfrm>
            <a:prstGeom prst="rect">
              <a:avLst/>
            </a:prstGeom>
            <a:noFill/>
          </p:spPr>
          <p:txBody>
            <a:bodyPr wrap="square" rtlCol="0">
              <a:spAutoFit/>
            </a:bodyPr>
            <a:lstStyle/>
            <a:p>
              <a:pPr>
                <a:spcAft>
                  <a:spcPts val="0"/>
                </a:spcAft>
              </a:pPr>
              <a:r>
                <a:rPr lang="en-AU" sz="24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Just the ticket…</a:t>
              </a:r>
              <a:endParaRPr lang="en-AU" sz="2400" dirty="0">
                <a:effectLst/>
                <a:latin typeface="Times New Roman" panose="02020603050405020304" pitchFamily="18" charset="0"/>
                <a:ea typeface="Times New Roman" panose="02020603050405020304" pitchFamily="18" charset="0"/>
              </a:endParaRPr>
            </a:p>
          </p:txBody>
        </p:sp>
      </p:grpSp>
      <p:grpSp>
        <p:nvGrpSpPr>
          <p:cNvPr id="17" name="Group 16"/>
          <p:cNvGrpSpPr/>
          <p:nvPr/>
        </p:nvGrpSpPr>
        <p:grpSpPr>
          <a:xfrm>
            <a:off x="3378976" y="2835597"/>
            <a:ext cx="3136124" cy="2103610"/>
            <a:chOff x="3077196" y="2816864"/>
            <a:chExt cx="3136124" cy="2103610"/>
          </a:xfrm>
        </p:grpSpPr>
        <p:pic>
          <p:nvPicPr>
            <p:cNvPr id="5" name="Picture 4"/>
            <p:cNvPicPr>
              <a:picLocks noChangeAspect="1"/>
            </p:cNvPicPr>
            <p:nvPr/>
          </p:nvPicPr>
          <p:blipFill rotWithShape="1">
            <a:blip r:embed="rId9" cstate="print">
              <a:extLst>
                <a:ext uri="{28A0092B-C50C-407E-A947-70E740481C1C}">
                  <a14:useLocalDpi xmlns:a14="http://schemas.microsoft.com/office/drawing/2010/main" val="0"/>
                </a:ext>
              </a:extLst>
            </a:blip>
            <a:srcRect b="5586"/>
            <a:stretch/>
          </p:blipFill>
          <p:spPr>
            <a:xfrm>
              <a:off x="3077196" y="2816864"/>
              <a:ext cx="3048000" cy="2103610"/>
            </a:xfrm>
            <a:prstGeom prst="rect">
              <a:avLst/>
            </a:prstGeom>
          </p:spPr>
        </p:pic>
        <p:sp>
          <p:nvSpPr>
            <p:cNvPr id="16" name="TextBox 15"/>
            <p:cNvSpPr txBox="1"/>
            <p:nvPr/>
          </p:nvSpPr>
          <p:spPr>
            <a:xfrm>
              <a:off x="3077196" y="4437824"/>
              <a:ext cx="3136124" cy="369332"/>
            </a:xfrm>
            <a:prstGeom prst="rect">
              <a:avLst/>
            </a:prstGeom>
            <a:noFill/>
          </p:spPr>
          <p:txBody>
            <a:bodyPr wrap="square" rtlCol="0">
              <a:spAutoFit/>
            </a:bodyPr>
            <a:lstStyle/>
            <a:p>
              <a:r>
                <a:rPr lang="en-AU" sz="1800" b="1" dirty="0" smtClean="0">
                  <a:solidFill>
                    <a:srgbClr val="178FFF"/>
                  </a:solidFill>
                </a:rPr>
                <a:t>Get to work, Fabio!</a:t>
              </a:r>
              <a:endParaRPr lang="en-AU" sz="1800" b="1" dirty="0">
                <a:solidFill>
                  <a:srgbClr val="178FFF"/>
                </a:solidFill>
              </a:endParaRPr>
            </a:p>
          </p:txBody>
        </p:sp>
      </p:grpSp>
    </p:spTree>
    <p:extLst>
      <p:ext uri="{BB962C8B-B14F-4D97-AF65-F5344CB8AC3E}">
        <p14:creationId xmlns:p14="http://schemas.microsoft.com/office/powerpoint/2010/main" val="13433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987033"/>
            <a:ext cx="2613837" cy="261383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AU" dirty="0" smtClean="0"/>
              <a:t>You decide…</a:t>
            </a:r>
            <a:endParaRPr lang="en-AU"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731" y="2155329"/>
            <a:ext cx="2537637" cy="1518371"/>
          </a:xfrm>
          <a:prstGeom prst="rect">
            <a:avLst/>
          </a:prstGeom>
          <a:effectLst>
            <a:outerShdw blurRad="50800" dist="38100" dir="2700000" algn="tl" rotWithShape="0">
              <a:prstClr val="black">
                <a:alpha val="40000"/>
              </a:prstClr>
            </a:outerShdw>
          </a:effectLst>
        </p:spPr>
      </p:pic>
      <p:pic>
        <p:nvPicPr>
          <p:cNvPr id="8" name="Content Placeholder 7"/>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474482" y="2504991"/>
            <a:ext cx="1855268" cy="1873539"/>
          </a:xfrm>
        </p:spPr>
      </p:pic>
    </p:spTree>
    <p:extLst>
      <p:ext uri="{BB962C8B-B14F-4D97-AF65-F5344CB8AC3E}">
        <p14:creationId xmlns:p14="http://schemas.microsoft.com/office/powerpoint/2010/main" val="82199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Afterwards</a:t>
            </a:r>
            <a:endParaRPr lang="en-AU" dirty="0"/>
          </a:p>
        </p:txBody>
      </p:sp>
      <p:sp>
        <p:nvSpPr>
          <p:cNvPr id="3" name="Content Placeholder 2"/>
          <p:cNvSpPr>
            <a:spLocks noGrp="1"/>
          </p:cNvSpPr>
          <p:nvPr>
            <p:ph idx="1"/>
          </p:nvPr>
        </p:nvSpPr>
        <p:spPr/>
        <p:txBody>
          <a:bodyPr/>
          <a:lstStyle/>
          <a:p>
            <a:r>
              <a:rPr lang="en-AU" dirty="0" smtClean="0"/>
              <a:t>All this material is great. </a:t>
            </a:r>
            <a:r>
              <a:rPr lang="en-AU" smtClean="0"/>
              <a:t>Thanks </a:t>
            </a:r>
            <a:r>
              <a:rPr lang="en-AU" dirty="0" smtClean="0"/>
              <a:t>for putting it onto USB for us…</a:t>
            </a:r>
          </a:p>
          <a:p>
            <a:endParaRPr lang="en-AU" dirty="0"/>
          </a:p>
          <a:p>
            <a:pPr marL="0" indent="0">
              <a:buNone/>
            </a:pPr>
            <a:endParaRPr lang="en-AU" dirty="0" smtClean="0"/>
          </a:p>
          <a:p>
            <a:r>
              <a:rPr lang="en-AU" dirty="0" smtClean="0"/>
              <a:t>…the </a:t>
            </a:r>
            <a:r>
              <a:rPr lang="en-AU" i="1" dirty="0" smtClean="0"/>
              <a:t>activities</a:t>
            </a:r>
            <a:r>
              <a:rPr lang="en-AU" dirty="0" smtClean="0"/>
              <a:t> were brilliant and I know I’ll remember that…</a:t>
            </a:r>
            <a:endParaRPr lang="en-AU" dirty="0"/>
          </a:p>
        </p:txBody>
      </p:sp>
    </p:spTree>
    <p:extLst>
      <p:ext uri="{BB962C8B-B14F-4D97-AF65-F5344CB8AC3E}">
        <p14:creationId xmlns:p14="http://schemas.microsoft.com/office/powerpoint/2010/main" val="1007203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have we learnt?</a:t>
            </a:r>
            <a:endParaRPr lang="en-AU" dirty="0"/>
          </a:p>
        </p:txBody>
      </p:sp>
      <p:grpSp>
        <p:nvGrpSpPr>
          <p:cNvPr id="5" name="Group 4"/>
          <p:cNvGrpSpPr/>
          <p:nvPr/>
        </p:nvGrpSpPr>
        <p:grpSpPr>
          <a:xfrm>
            <a:off x="1627197" y="1143000"/>
            <a:ext cx="3603605" cy="3832860"/>
            <a:chOff x="1310639" y="1055370"/>
            <a:chExt cx="3603605" cy="383286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76" r="4205"/>
            <a:stretch/>
          </p:blipFill>
          <p:spPr>
            <a:xfrm>
              <a:off x="1310639" y="1055370"/>
              <a:ext cx="3603605" cy="3832860"/>
            </a:xfrm>
            <a:prstGeom prst="rect">
              <a:avLst/>
            </a:prstGeom>
          </p:spPr>
        </p:pic>
        <p:sp>
          <p:nvSpPr>
            <p:cNvPr id="3" name="Rectangle 2"/>
            <p:cNvSpPr/>
            <p:nvPr/>
          </p:nvSpPr>
          <p:spPr>
            <a:xfrm>
              <a:off x="1566586" y="4162842"/>
              <a:ext cx="1473480" cy="215444"/>
            </a:xfrm>
            <a:prstGeom prst="rect">
              <a:avLst/>
            </a:prstGeom>
          </p:spPr>
          <p:txBody>
            <a:bodyPr wrap="none">
              <a:spAutoFit/>
            </a:bodyPr>
            <a:lstStyle/>
            <a:p>
              <a:r>
                <a:rPr lang="en-AU" sz="800" dirty="0">
                  <a:solidFill>
                    <a:schemeClr val="bg1"/>
                  </a:solidFill>
                </a:rPr>
                <a:t>https://twitter.com/kissonline</a:t>
              </a:r>
            </a:p>
          </p:txBody>
        </p:sp>
      </p:grpSp>
    </p:spTree>
    <p:extLst>
      <p:ext uri="{BB962C8B-B14F-4D97-AF65-F5344CB8AC3E}">
        <p14:creationId xmlns:p14="http://schemas.microsoft.com/office/powerpoint/2010/main" val="2681468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 convinced yet?</a:t>
            </a:r>
            <a:endParaRPr lang="en-AU" dirty="0"/>
          </a:p>
        </p:txBody>
      </p:sp>
      <p:sp>
        <p:nvSpPr>
          <p:cNvPr id="3" name="Content Placeholder 2"/>
          <p:cNvSpPr>
            <a:spLocks noGrp="1"/>
          </p:cNvSpPr>
          <p:nvPr>
            <p:ph idx="1"/>
          </p:nvPr>
        </p:nvSpPr>
        <p:spPr>
          <a:xfrm>
            <a:off x="342900" y="1143000"/>
            <a:ext cx="6172200" cy="3843338"/>
          </a:xfrm>
        </p:spPr>
        <p:txBody>
          <a:bodyPr>
            <a:normAutofit fontScale="70000" lnSpcReduction="20000"/>
          </a:bodyPr>
          <a:lstStyle/>
          <a:p>
            <a:pPr marL="0" indent="0">
              <a:buNone/>
            </a:pPr>
            <a:r>
              <a:rPr lang="en-AU" u="sng" dirty="0">
                <a:hlinkClick r:id="rId3"/>
              </a:rPr>
              <a:t>http://onlinelibrary.wiley.com/doi/10.1002/j.1556-6978.1999.tb00574.x/full</a:t>
            </a:r>
            <a:endParaRPr lang="en-AU" dirty="0"/>
          </a:p>
          <a:p>
            <a:pPr marL="0" indent="0">
              <a:buNone/>
            </a:pPr>
            <a:r>
              <a:rPr lang="en-AU" dirty="0"/>
              <a:t> </a:t>
            </a:r>
          </a:p>
          <a:p>
            <a:pPr marL="0" indent="0">
              <a:buNone/>
            </a:pPr>
            <a:r>
              <a:rPr lang="en-AU" u="sng" dirty="0">
                <a:hlinkClick r:id="rId4"/>
              </a:rPr>
              <a:t>http://journals.sagepub.com/doi/abs/10.1177/1052562906294952</a:t>
            </a:r>
            <a:r>
              <a:rPr lang="en-AU" dirty="0"/>
              <a:t> </a:t>
            </a:r>
          </a:p>
          <a:p>
            <a:pPr marL="0" indent="0">
              <a:buNone/>
            </a:pPr>
            <a:r>
              <a:rPr lang="en-AU" dirty="0"/>
              <a:t> </a:t>
            </a:r>
          </a:p>
          <a:p>
            <a:pPr marL="0" indent="0">
              <a:buNone/>
            </a:pPr>
            <a:r>
              <a:rPr lang="en-AU" u="sng" dirty="0">
                <a:hlinkClick r:id="rId5"/>
              </a:rPr>
              <a:t>https://teaching.unsw.edu.au/assessing-role-play-and-simulation</a:t>
            </a:r>
            <a:r>
              <a:rPr lang="en-AU" dirty="0"/>
              <a:t> </a:t>
            </a:r>
          </a:p>
          <a:p>
            <a:pPr marL="0" indent="0">
              <a:buNone/>
            </a:pPr>
            <a:r>
              <a:rPr lang="en-AU" dirty="0"/>
              <a:t> </a:t>
            </a:r>
          </a:p>
          <a:p>
            <a:pPr marL="0" indent="0">
              <a:buNone/>
            </a:pPr>
            <a:r>
              <a:rPr lang="en-AU" u="sng" dirty="0">
                <a:hlinkClick r:id="rId6"/>
              </a:rPr>
              <a:t>https://www.blatner.com/adam/pdntbk/rlplayedu.htm</a:t>
            </a:r>
            <a:r>
              <a:rPr lang="en-AU" dirty="0"/>
              <a:t> </a:t>
            </a:r>
          </a:p>
          <a:p>
            <a:pPr marL="0" indent="0">
              <a:buNone/>
            </a:pPr>
            <a:r>
              <a:rPr lang="en-AU" dirty="0"/>
              <a:t> </a:t>
            </a:r>
          </a:p>
          <a:p>
            <a:pPr marL="0" indent="0">
              <a:buNone/>
            </a:pPr>
            <a:r>
              <a:rPr lang="en-AU" u="sng" dirty="0">
                <a:hlinkClick r:id="rId7"/>
              </a:rPr>
              <a:t>https://www.theguardian.com/teacher-network/teacher-blog/2013/feb/27/play-education-creative-learning-teachers-schools</a:t>
            </a:r>
            <a:r>
              <a:rPr lang="en-AU" dirty="0"/>
              <a:t> </a:t>
            </a:r>
          </a:p>
          <a:p>
            <a:pPr marL="0" indent="0">
              <a:buNone/>
            </a:pPr>
            <a:r>
              <a:rPr lang="en-AU" dirty="0"/>
              <a:t> </a:t>
            </a:r>
          </a:p>
          <a:p>
            <a:pPr marL="0" indent="0">
              <a:buNone/>
            </a:pPr>
            <a:r>
              <a:rPr lang="en-AU" u="sng" dirty="0">
                <a:hlinkClick r:id="rId8"/>
              </a:rPr>
              <a:t>http://research.avondale.edu.au/cgi/viewcontent.cgi?article=1075&amp;context=edu_papers</a:t>
            </a:r>
            <a:r>
              <a:rPr lang="en-AU" dirty="0"/>
              <a:t> </a:t>
            </a:r>
          </a:p>
          <a:p>
            <a:pPr marL="0" indent="0">
              <a:buNone/>
            </a:pPr>
            <a:r>
              <a:rPr lang="en-AU" dirty="0"/>
              <a:t> </a:t>
            </a:r>
          </a:p>
          <a:p>
            <a:pPr marL="0" indent="0">
              <a:buNone/>
            </a:pPr>
            <a:r>
              <a:rPr lang="en-AU" u="sng" dirty="0">
                <a:hlinkClick r:id="rId9"/>
              </a:rPr>
              <a:t>http://eprogressiveportfolio.blogspot.com.au/2012/06/normal-0-false-false-false-en-us-x-none.html</a:t>
            </a:r>
            <a:r>
              <a:rPr lang="en-AU" dirty="0"/>
              <a:t> </a:t>
            </a:r>
          </a:p>
          <a:p>
            <a:pPr marL="0" indent="0">
              <a:buNone/>
            </a:pPr>
            <a:r>
              <a:rPr lang="en-AU" dirty="0"/>
              <a:t> </a:t>
            </a:r>
          </a:p>
          <a:p>
            <a:pPr marL="0" indent="0">
              <a:buNone/>
            </a:pPr>
            <a:r>
              <a:rPr lang="en-AU" u="sng" dirty="0">
                <a:hlinkClick r:id="rId10"/>
              </a:rPr>
              <a:t>http://study.com/academy/lesson/role-play-method-of-teaching-definition-benefits.html</a:t>
            </a:r>
            <a:r>
              <a:rPr lang="en-AU" dirty="0"/>
              <a:t> </a:t>
            </a:r>
          </a:p>
          <a:p>
            <a:pPr marL="0" indent="0">
              <a:buNone/>
            </a:pPr>
            <a:endParaRPr lang="en-AU" dirty="0"/>
          </a:p>
          <a:p>
            <a:endParaRPr lang="en-AU" dirty="0"/>
          </a:p>
        </p:txBody>
      </p:sp>
      <p:sp>
        <p:nvSpPr>
          <p:cNvPr id="4" name="TextBox 3"/>
          <p:cNvSpPr txBox="1"/>
          <p:nvPr/>
        </p:nvSpPr>
        <p:spPr>
          <a:xfrm rot="497355">
            <a:off x="1733567" y="3178793"/>
            <a:ext cx="4911475" cy="523220"/>
          </a:xfrm>
          <a:prstGeom prst="rect">
            <a:avLst/>
          </a:prstGeom>
          <a:noFill/>
        </p:spPr>
        <p:txBody>
          <a:bodyPr wrap="square" rtlCol="0">
            <a:spAutoFit/>
          </a:bodyPr>
          <a:lstStyle/>
          <a:p>
            <a:r>
              <a:rPr lang="en-AU" u="sng" dirty="0">
                <a:hlinkClick r:id="rId11"/>
              </a:rPr>
              <a:t>https://www.teachingenglish.org.uk/article/role-play</a:t>
            </a:r>
            <a:r>
              <a:rPr lang="en-AU" dirty="0"/>
              <a:t> </a:t>
            </a:r>
          </a:p>
          <a:p>
            <a:endParaRPr lang="en-AU" dirty="0"/>
          </a:p>
        </p:txBody>
      </p:sp>
      <p:sp>
        <p:nvSpPr>
          <p:cNvPr id="5" name="TextBox 4"/>
          <p:cNvSpPr txBox="1"/>
          <p:nvPr/>
        </p:nvSpPr>
        <p:spPr>
          <a:xfrm rot="21020836">
            <a:off x="639254" y="3702772"/>
            <a:ext cx="4917249" cy="954107"/>
          </a:xfrm>
          <a:prstGeom prst="rect">
            <a:avLst/>
          </a:prstGeom>
          <a:noFill/>
        </p:spPr>
        <p:txBody>
          <a:bodyPr wrap="square" rtlCol="0">
            <a:spAutoFit/>
          </a:bodyPr>
          <a:lstStyle/>
          <a:p>
            <a:r>
              <a:rPr lang="en-AU" u="sng" dirty="0">
                <a:hlinkClick r:id="rId12"/>
              </a:rPr>
              <a:t>https://otis.coe.uky.edu/ccsso/cssapmodules/sbp/sbp/Role%20PlaySimulation.html</a:t>
            </a:r>
            <a:r>
              <a:rPr lang="en-AU" dirty="0"/>
              <a:t> </a:t>
            </a:r>
          </a:p>
          <a:p>
            <a:r>
              <a:rPr lang="en-AU" dirty="0"/>
              <a:t> </a:t>
            </a:r>
          </a:p>
          <a:p>
            <a:endParaRPr lang="en-AU" dirty="0"/>
          </a:p>
        </p:txBody>
      </p:sp>
      <p:sp>
        <p:nvSpPr>
          <p:cNvPr id="6" name="TextBox 5"/>
          <p:cNvSpPr txBox="1"/>
          <p:nvPr/>
        </p:nvSpPr>
        <p:spPr>
          <a:xfrm rot="21026395">
            <a:off x="549217" y="2505879"/>
            <a:ext cx="5544920" cy="523220"/>
          </a:xfrm>
          <a:prstGeom prst="rect">
            <a:avLst/>
          </a:prstGeom>
          <a:noFill/>
        </p:spPr>
        <p:txBody>
          <a:bodyPr wrap="square" rtlCol="0">
            <a:spAutoFit/>
          </a:bodyPr>
          <a:lstStyle/>
          <a:p>
            <a:r>
              <a:rPr lang="en-AU" u="sng" dirty="0">
                <a:hlinkClick r:id="rId13"/>
              </a:rPr>
              <a:t>http://www.cyc-net.org/cyc-online/cycol-0102-roleplay.html</a:t>
            </a:r>
            <a:r>
              <a:rPr lang="en-AU" dirty="0"/>
              <a:t> </a:t>
            </a:r>
          </a:p>
          <a:p>
            <a:endParaRPr lang="en-AU" dirty="0"/>
          </a:p>
        </p:txBody>
      </p:sp>
      <p:sp>
        <p:nvSpPr>
          <p:cNvPr id="7" name="Rectangle 6"/>
          <p:cNvSpPr/>
          <p:nvPr/>
        </p:nvSpPr>
        <p:spPr>
          <a:xfrm rot="911477">
            <a:off x="512443" y="3616927"/>
            <a:ext cx="5745336" cy="523220"/>
          </a:xfrm>
          <a:prstGeom prst="rect">
            <a:avLst/>
          </a:prstGeom>
        </p:spPr>
        <p:txBody>
          <a:bodyPr wrap="square">
            <a:spAutoFit/>
          </a:bodyPr>
          <a:lstStyle/>
          <a:p>
            <a:r>
              <a:rPr lang="en-AU" u="sng" dirty="0">
                <a:hlinkClick r:id="rId14"/>
              </a:rPr>
              <a:t>http://abourcherif.com/pdfs/Maximizing%20Learning%20Using%20Role%20Playing%20In%20the%20Classroom.pdf</a:t>
            </a:r>
            <a:r>
              <a:rPr lang="en-AU" dirty="0"/>
              <a:t> </a:t>
            </a:r>
          </a:p>
        </p:txBody>
      </p:sp>
      <p:sp>
        <p:nvSpPr>
          <p:cNvPr id="8" name="Rectangle 7"/>
          <p:cNvSpPr/>
          <p:nvPr/>
        </p:nvSpPr>
        <p:spPr>
          <a:xfrm rot="21403192">
            <a:off x="611883" y="1158624"/>
            <a:ext cx="5634233" cy="783869"/>
          </a:xfrm>
          <a:prstGeom prst="rect">
            <a:avLst/>
          </a:prstGeom>
        </p:spPr>
        <p:txBody>
          <a:bodyPr wrap="square">
            <a:spAutoFit/>
          </a:bodyPr>
          <a:lstStyle/>
          <a:p>
            <a:pPr>
              <a:lnSpc>
                <a:spcPct val="107000"/>
              </a:lnSpc>
              <a:spcAft>
                <a:spcPts val="800"/>
              </a:spcAft>
            </a:pPr>
            <a:r>
              <a:rPr lang="en-A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https://www.google.com.au/search?q=value+of+role+play+in+teaching+and+learning&amp;hl=en&amp;ei=gM_mWeCmPMuq0gL4zIXYCA&amp;start=20&amp;sa=N&amp;biw=1248&amp;bih=868</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rot="528208">
            <a:off x="1085046" y="2080074"/>
            <a:ext cx="4473265" cy="553357"/>
          </a:xfrm>
          <a:prstGeom prst="rect">
            <a:avLst/>
          </a:prstGeom>
        </p:spPr>
        <p:txBody>
          <a:bodyPr wrap="square">
            <a:spAutoFit/>
          </a:bodyPr>
          <a:lstStyle/>
          <a:p>
            <a:pPr>
              <a:lnSpc>
                <a:spcPct val="107000"/>
              </a:lnSpc>
              <a:spcAft>
                <a:spcPts val="800"/>
              </a:spcAft>
            </a:pPr>
            <a:r>
              <a:rPr lang="en-A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http://ro.uow.edu.au/cgi/viewcontent.cgi?article=1091&amp;context=jutlp</a:t>
            </a: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rot="20499642">
            <a:off x="840487" y="1887634"/>
            <a:ext cx="5408591" cy="322845"/>
          </a:xfrm>
          <a:prstGeom prst="rect">
            <a:avLst/>
          </a:prstGeom>
        </p:spPr>
        <p:txBody>
          <a:bodyPr wrap="square">
            <a:spAutoFit/>
          </a:bodyPr>
          <a:lstStyle/>
          <a:p>
            <a:pPr>
              <a:lnSpc>
                <a:spcPct val="107000"/>
              </a:lnSpc>
              <a:spcAft>
                <a:spcPts val="800"/>
              </a:spcAft>
            </a:pPr>
            <a:r>
              <a:rPr lang="en-A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https://serc.carleton.edu/introgeo/roleplaying/reasons.html</a:t>
            </a: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rot="1420606">
            <a:off x="1614188" y="2211495"/>
            <a:ext cx="4958024" cy="553357"/>
          </a:xfrm>
          <a:prstGeom prst="rect">
            <a:avLst/>
          </a:prstGeom>
        </p:spPr>
        <p:txBody>
          <a:bodyPr wrap="square">
            <a:spAutoFit/>
          </a:bodyPr>
          <a:lstStyle/>
          <a:p>
            <a:pPr>
              <a:lnSpc>
                <a:spcPct val="107000"/>
              </a:lnSpc>
              <a:spcAft>
                <a:spcPts val="800"/>
              </a:spcAft>
            </a:pPr>
            <a:r>
              <a:rPr lang="en-A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http://www.uft.org/teacher-teacher/role-playing-brings-learning-life</a:t>
            </a: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51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3">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3">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3">
                                            <p:txEl>
                                              <p:pRg st="3" end="3"/>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3">
                                            <p:txEl>
                                              <p:pRg st="4" end="4"/>
                                            </p:tx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3">
                                            <p:txEl>
                                              <p:pRg st="5" end="5"/>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3">
                                            <p:txEl>
                                              <p:pRg st="6" end="6"/>
                                            </p:tx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3">
                                            <p:txEl>
                                              <p:pRg st="7" end="7"/>
                                            </p:tx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3">
                                            <p:txEl>
                                              <p:pRg st="8" end="8"/>
                                            </p:tx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249"/>
                                          </p:stCondLst>
                                        </p:cTn>
                                        <p:tgtEl>
                                          <p:spTgt spid="3">
                                            <p:txEl>
                                              <p:pRg st="9" end="9"/>
                                            </p:txEl>
                                          </p:spTgt>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249"/>
                                          </p:stCondLst>
                                        </p:cTn>
                                        <p:tgtEl>
                                          <p:spTgt spid="3">
                                            <p:txEl>
                                              <p:pRg st="10" end="10"/>
                                            </p:txEl>
                                          </p:spTgt>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0"/>
                                  </p:stCondLst>
                                  <p:childTnLst>
                                    <p:set>
                                      <p:cBhvr>
                                        <p:cTn id="39" dur="1" fill="hold">
                                          <p:stCondLst>
                                            <p:cond delay="249"/>
                                          </p:stCondLst>
                                        </p:cTn>
                                        <p:tgtEl>
                                          <p:spTgt spid="3">
                                            <p:txEl>
                                              <p:pRg st="11" end="11"/>
                                            </p:txEl>
                                          </p:spTgt>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249"/>
                                          </p:stCondLst>
                                        </p:cTn>
                                        <p:tgtEl>
                                          <p:spTgt spid="3">
                                            <p:txEl>
                                              <p:pRg st="12" end="12"/>
                                            </p:txEl>
                                          </p:spTgt>
                                        </p:tgtEl>
                                        <p:attrNameLst>
                                          <p:attrName>style.visibility</p:attrName>
                                        </p:attrNameLst>
                                      </p:cBhvr>
                                      <p:to>
                                        <p:strVal val="visible"/>
                                      </p:to>
                                    </p:set>
                                  </p:childTnLst>
                                </p:cTn>
                              </p:par>
                            </p:childTnLst>
                          </p:cTn>
                        </p:par>
                        <p:par>
                          <p:cTn id="43" fill="hold">
                            <p:stCondLst>
                              <p:cond delay="3250"/>
                            </p:stCondLst>
                            <p:childTnLst>
                              <p:par>
                                <p:cTn id="44" presetID="1" presetClass="entr" presetSubtype="0" fill="hold" grpId="0" nodeType="afterEffect">
                                  <p:stCondLst>
                                    <p:cond delay="0"/>
                                  </p:stCondLst>
                                  <p:childTnLst>
                                    <p:set>
                                      <p:cBhvr>
                                        <p:cTn id="45" dur="1" fill="hold">
                                          <p:stCondLst>
                                            <p:cond delay="249"/>
                                          </p:stCondLst>
                                        </p:cTn>
                                        <p:tgtEl>
                                          <p:spTgt spid="3">
                                            <p:txEl>
                                              <p:pRg st="13" end="13"/>
                                            </p:txEl>
                                          </p:spTgt>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grpId="0" nodeType="afterEffect">
                                  <p:stCondLst>
                                    <p:cond delay="0"/>
                                  </p:stCondLst>
                                  <p:childTnLst>
                                    <p:set>
                                      <p:cBhvr>
                                        <p:cTn id="48" dur="1" fill="hold">
                                          <p:stCondLst>
                                            <p:cond delay="249"/>
                                          </p:stCondLst>
                                        </p:cTn>
                                        <p:tgtEl>
                                          <p:spTgt spid="3">
                                            <p:txEl>
                                              <p:pRg st="14" end="14"/>
                                            </p:txEl>
                                          </p:spTgt>
                                        </p:tgtEl>
                                        <p:attrNameLst>
                                          <p:attrName>style.visibility</p:attrName>
                                        </p:attrNameLst>
                                      </p:cBhvr>
                                      <p:to>
                                        <p:strVal val="visible"/>
                                      </p:to>
                                    </p:set>
                                  </p:childTnLst>
                                </p:cTn>
                              </p:par>
                            </p:childTnLst>
                          </p:cTn>
                        </p:par>
                        <p:par>
                          <p:cTn id="49" fill="hold">
                            <p:stCondLst>
                              <p:cond delay="3750"/>
                            </p:stCondLst>
                            <p:childTnLst>
                              <p:par>
                                <p:cTn id="50" presetID="1" presetClass="entr" presetSubtype="0" fill="hold" grpId="0" nodeType="afterEffect">
                                  <p:stCondLst>
                                    <p:cond delay="0"/>
                                  </p:stCondLst>
                                  <p:childTnLst>
                                    <p:set>
                                      <p:cBhvr>
                                        <p:cTn id="51" dur="1" fill="hold">
                                          <p:stCondLst>
                                            <p:cond delay="499"/>
                                          </p:stCondLst>
                                        </p:cTn>
                                        <p:tgtEl>
                                          <p:spTgt spid="8"/>
                                        </p:tgtEl>
                                        <p:attrNameLst>
                                          <p:attrName>style.visibility</p:attrName>
                                        </p:attrNameLst>
                                      </p:cBhvr>
                                      <p:to>
                                        <p:strVal val="visible"/>
                                      </p:to>
                                    </p:set>
                                  </p:childTnLst>
                                </p:cTn>
                              </p:par>
                            </p:childTnLst>
                          </p:cTn>
                        </p:par>
                        <p:par>
                          <p:cTn id="52" fill="hold">
                            <p:stCondLst>
                              <p:cond delay="4250"/>
                            </p:stCondLst>
                            <p:childTnLst>
                              <p:par>
                                <p:cTn id="53" presetID="1" presetClass="entr" presetSubtype="0" fill="hold" grpId="0" nodeType="afterEffect">
                                  <p:stCondLst>
                                    <p:cond delay="0"/>
                                  </p:stCondLst>
                                  <p:childTnLst>
                                    <p:set>
                                      <p:cBhvr>
                                        <p:cTn id="54" dur="1" fill="hold">
                                          <p:stCondLst>
                                            <p:cond delay="249"/>
                                          </p:stCondLst>
                                        </p:cTn>
                                        <p:tgtEl>
                                          <p:spTgt spid="9"/>
                                        </p:tgtEl>
                                        <p:attrNameLst>
                                          <p:attrName>style.visibility</p:attrName>
                                        </p:attrNameLst>
                                      </p:cBhvr>
                                      <p:to>
                                        <p:strVal val="visible"/>
                                      </p:to>
                                    </p:set>
                                  </p:childTnLst>
                                </p:cTn>
                              </p:par>
                            </p:childTnLst>
                          </p:cTn>
                        </p:par>
                        <p:par>
                          <p:cTn id="55" fill="hold">
                            <p:stCondLst>
                              <p:cond delay="4500"/>
                            </p:stCondLst>
                            <p:childTnLst>
                              <p:par>
                                <p:cTn id="56" presetID="1" presetClass="entr" presetSubtype="0" fill="hold" grpId="0" nodeType="afterEffect">
                                  <p:stCondLst>
                                    <p:cond delay="0"/>
                                  </p:stCondLst>
                                  <p:childTnLst>
                                    <p:set>
                                      <p:cBhvr>
                                        <p:cTn id="57" dur="1" fill="hold">
                                          <p:stCondLst>
                                            <p:cond delay="249"/>
                                          </p:stCondLst>
                                        </p:cTn>
                                        <p:tgtEl>
                                          <p:spTgt spid="6"/>
                                        </p:tgtEl>
                                        <p:attrNameLst>
                                          <p:attrName>style.visibility</p:attrName>
                                        </p:attrNameLst>
                                      </p:cBhvr>
                                      <p:to>
                                        <p:strVal val="visible"/>
                                      </p:to>
                                    </p:set>
                                  </p:childTnLst>
                                </p:cTn>
                              </p:par>
                            </p:childTnLst>
                          </p:cTn>
                        </p:par>
                        <p:par>
                          <p:cTn id="58" fill="hold">
                            <p:stCondLst>
                              <p:cond delay="4750"/>
                            </p:stCondLst>
                            <p:childTnLst>
                              <p:par>
                                <p:cTn id="59" presetID="1" presetClass="entr" presetSubtype="0" fill="hold" grpId="0" nodeType="afterEffect">
                                  <p:stCondLst>
                                    <p:cond delay="0"/>
                                  </p:stCondLst>
                                  <p:childTnLst>
                                    <p:set>
                                      <p:cBhvr>
                                        <p:cTn id="60" dur="1" fill="hold">
                                          <p:stCondLst>
                                            <p:cond delay="249"/>
                                          </p:stCondLst>
                                        </p:cTn>
                                        <p:tgtEl>
                                          <p:spTgt spid="7"/>
                                        </p:tgtEl>
                                        <p:attrNameLst>
                                          <p:attrName>style.visibility</p:attrName>
                                        </p:attrNameLst>
                                      </p:cBhvr>
                                      <p:to>
                                        <p:strVal val="visible"/>
                                      </p:to>
                                    </p:set>
                                  </p:child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249"/>
                                          </p:stCondLst>
                                        </p:cTn>
                                        <p:tgtEl>
                                          <p:spTgt spid="10"/>
                                        </p:tgtEl>
                                        <p:attrNameLst>
                                          <p:attrName>style.visibility</p:attrName>
                                        </p:attrNameLst>
                                      </p:cBhvr>
                                      <p:to>
                                        <p:strVal val="visible"/>
                                      </p:to>
                                    </p:set>
                                  </p:childTnLst>
                                </p:cTn>
                              </p:par>
                            </p:childTnLst>
                          </p:cTn>
                        </p:par>
                        <p:par>
                          <p:cTn id="64" fill="hold">
                            <p:stCondLst>
                              <p:cond delay="5250"/>
                            </p:stCondLst>
                            <p:childTnLst>
                              <p:par>
                                <p:cTn id="65" presetID="1" presetClass="entr" presetSubtype="0" fill="hold" grpId="0" nodeType="afterEffect">
                                  <p:stCondLst>
                                    <p:cond delay="0"/>
                                  </p:stCondLst>
                                  <p:childTnLst>
                                    <p:set>
                                      <p:cBhvr>
                                        <p:cTn id="66" dur="1" fill="hold">
                                          <p:stCondLst>
                                            <p:cond delay="249"/>
                                          </p:stCondLst>
                                        </p:cTn>
                                        <p:tgtEl>
                                          <p:spTgt spid="4"/>
                                        </p:tgtEl>
                                        <p:attrNameLst>
                                          <p:attrName>style.visibility</p:attrName>
                                        </p:attrNameLst>
                                      </p:cBhvr>
                                      <p:to>
                                        <p:strVal val="visible"/>
                                      </p:to>
                                    </p:set>
                                  </p:childTnLst>
                                </p:cTn>
                              </p:par>
                            </p:childTnLst>
                          </p:cTn>
                        </p:par>
                        <p:par>
                          <p:cTn id="67" fill="hold">
                            <p:stCondLst>
                              <p:cond delay="5500"/>
                            </p:stCondLst>
                            <p:childTnLst>
                              <p:par>
                                <p:cTn id="68" presetID="1" presetClass="entr" presetSubtype="0" fill="hold" grpId="0" nodeType="afterEffect">
                                  <p:stCondLst>
                                    <p:cond delay="0"/>
                                  </p:stCondLst>
                                  <p:childTnLst>
                                    <p:set>
                                      <p:cBhvr>
                                        <p:cTn id="69" dur="1" fill="hold">
                                          <p:stCondLst>
                                            <p:cond delay="499"/>
                                          </p:stCondLst>
                                        </p:cTn>
                                        <p:tgtEl>
                                          <p:spTgt spid="5"/>
                                        </p:tgtEl>
                                        <p:attrNameLst>
                                          <p:attrName>style.visibility</p:attrName>
                                        </p:attrNameLst>
                                      </p:cBhvr>
                                      <p:to>
                                        <p:strVal val="visible"/>
                                      </p:to>
                                    </p:set>
                                  </p:childTnLst>
                                </p:cTn>
                              </p:par>
                            </p:childTnLst>
                          </p:cTn>
                        </p:par>
                        <p:par>
                          <p:cTn id="70" fill="hold">
                            <p:stCondLst>
                              <p:cond delay="6000"/>
                            </p:stCondLst>
                            <p:childTnLst>
                              <p:par>
                                <p:cTn id="71" presetID="1" presetClass="entr" presetSubtype="0" fill="hold" grpId="0" nodeType="afterEffect">
                                  <p:stCondLst>
                                    <p:cond delay="0"/>
                                  </p:stCondLst>
                                  <p:childTnLst>
                                    <p:set>
                                      <p:cBhvr>
                                        <p:cTn id="72"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16116" y="1221594"/>
            <a:ext cx="6492797" cy="3687111"/>
            <a:chOff x="300645" y="1079194"/>
            <a:chExt cx="6321193" cy="3542502"/>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45" y="1079194"/>
              <a:ext cx="6321193" cy="3542502"/>
            </a:xfrm>
            <a:prstGeom prst="rect">
              <a:avLst/>
            </a:prstGeom>
          </p:spPr>
        </p:pic>
        <p:sp>
          <p:nvSpPr>
            <p:cNvPr id="21" name="Rectangle 20"/>
            <p:cNvSpPr/>
            <p:nvPr/>
          </p:nvSpPr>
          <p:spPr>
            <a:xfrm>
              <a:off x="334940" y="4356596"/>
              <a:ext cx="3429000" cy="184666"/>
            </a:xfrm>
            <a:prstGeom prst="rect">
              <a:avLst/>
            </a:prstGeom>
          </p:spPr>
          <p:txBody>
            <a:bodyPr>
              <a:spAutoFit/>
            </a:bodyPr>
            <a:lstStyle/>
            <a:p>
              <a:r>
                <a:rPr lang="en-AU" sz="600" dirty="0">
                  <a:solidFill>
                    <a:schemeClr val="bg1"/>
                  </a:solidFill>
                </a:rPr>
                <a:t>http://missionimpossible.wikia.com/wiki/Mission:_Impossible_%E2%80%93_Ghost_Protocol</a:t>
              </a:r>
            </a:p>
          </p:txBody>
        </p:sp>
      </p:grpSp>
      <p:sp>
        <p:nvSpPr>
          <p:cNvPr id="2" name="Title 1"/>
          <p:cNvSpPr>
            <a:spLocks noGrp="1"/>
          </p:cNvSpPr>
          <p:nvPr>
            <p:ph type="title"/>
          </p:nvPr>
        </p:nvSpPr>
        <p:spPr/>
        <p:txBody>
          <a:bodyPr/>
          <a:lstStyle/>
          <a:p>
            <a:r>
              <a:rPr lang="en-AU" dirty="0" smtClean="0"/>
              <a:t>Cutting edge approaches</a:t>
            </a:r>
            <a:endParaRPr lang="en-AU" dirty="0"/>
          </a:p>
        </p:txBody>
      </p:sp>
      <p:grpSp>
        <p:nvGrpSpPr>
          <p:cNvPr id="11" name="Group 10"/>
          <p:cNvGrpSpPr/>
          <p:nvPr/>
        </p:nvGrpSpPr>
        <p:grpSpPr>
          <a:xfrm rot="293939">
            <a:off x="3262395" y="1346196"/>
            <a:ext cx="3467111" cy="2527524"/>
            <a:chOff x="2854925" y="2178639"/>
            <a:chExt cx="3429000" cy="2321923"/>
          </a:xfrm>
          <a:effectLst>
            <a:glow rad="165100">
              <a:schemeClr val="bg2">
                <a:alpha val="40000"/>
              </a:schemeClr>
            </a:glow>
          </a:effectLst>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0151" r="10304"/>
            <a:stretch/>
          </p:blipFill>
          <p:spPr>
            <a:xfrm>
              <a:off x="2867891" y="2178639"/>
              <a:ext cx="3283527" cy="2321923"/>
            </a:xfrm>
            <a:prstGeom prst="rect">
              <a:avLst/>
            </a:prstGeom>
          </p:spPr>
        </p:pic>
        <p:sp>
          <p:nvSpPr>
            <p:cNvPr id="10" name="Rectangle 9"/>
            <p:cNvSpPr/>
            <p:nvPr/>
          </p:nvSpPr>
          <p:spPr>
            <a:xfrm>
              <a:off x="2854925" y="4315896"/>
              <a:ext cx="3429000" cy="184666"/>
            </a:xfrm>
            <a:prstGeom prst="rect">
              <a:avLst/>
            </a:prstGeom>
          </p:spPr>
          <p:txBody>
            <a:bodyPr>
              <a:spAutoFit/>
            </a:bodyPr>
            <a:lstStyle/>
            <a:p>
              <a:r>
                <a:rPr lang="en-AU" sz="600" dirty="0">
                  <a:solidFill>
                    <a:schemeClr val="bg1"/>
                  </a:solidFill>
                </a:rPr>
                <a:t>https://www.youtube.com/watch?v=oT5cKlOKgwo</a:t>
              </a:r>
            </a:p>
          </p:txBody>
        </p:sp>
      </p:grpSp>
      <p:grpSp>
        <p:nvGrpSpPr>
          <p:cNvPr id="19" name="Group 18"/>
          <p:cNvGrpSpPr/>
          <p:nvPr/>
        </p:nvGrpSpPr>
        <p:grpSpPr>
          <a:xfrm rot="21330699">
            <a:off x="88780" y="1434434"/>
            <a:ext cx="4499562" cy="2445287"/>
            <a:chOff x="204112" y="1045865"/>
            <a:chExt cx="3288136" cy="1633647"/>
          </a:xfrm>
          <a:effectLst>
            <a:glow rad="101600">
              <a:schemeClr val="bg2">
                <a:alpha val="40000"/>
              </a:schemeClr>
            </a:glow>
          </a:effectLst>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112" y="1045865"/>
              <a:ext cx="3288136" cy="1541314"/>
            </a:xfrm>
            <a:prstGeom prst="rect">
              <a:avLst/>
            </a:prstGeom>
          </p:spPr>
        </p:pic>
        <p:sp>
          <p:nvSpPr>
            <p:cNvPr id="18" name="Rectangle 17"/>
            <p:cNvSpPr/>
            <p:nvPr/>
          </p:nvSpPr>
          <p:spPr>
            <a:xfrm>
              <a:off x="204112" y="2494846"/>
              <a:ext cx="1236236" cy="184666"/>
            </a:xfrm>
            <a:prstGeom prst="rect">
              <a:avLst/>
            </a:prstGeom>
          </p:spPr>
          <p:txBody>
            <a:bodyPr wrap="none">
              <a:spAutoFit/>
            </a:bodyPr>
            <a:lstStyle/>
            <a:p>
              <a:r>
                <a:rPr lang="en-AU" sz="600" dirty="0"/>
                <a:t>http://www.3dstuffmakers.com/</a:t>
              </a:r>
            </a:p>
          </p:txBody>
        </p:sp>
      </p:gr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3719" y="1276354"/>
            <a:ext cx="3577590" cy="3577590"/>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2413" y="1299061"/>
            <a:ext cx="3573871" cy="3532176"/>
          </a:xfrm>
          <a:prstGeom prst="rect">
            <a:avLst/>
          </a:prstGeom>
          <a:effectLst>
            <a:outerShdw blurRad="88900" dist="25400" dir="2700000" sx="101000" sy="101000" algn="tl" rotWithShape="0">
              <a:prstClr val="black">
                <a:alpha val="80000"/>
              </a:prstClr>
            </a:outerShdw>
          </a:effectLst>
        </p:spPr>
      </p:pic>
    </p:spTree>
    <p:extLst>
      <p:ext uri="{BB962C8B-B14F-4D97-AF65-F5344CB8AC3E}">
        <p14:creationId xmlns:p14="http://schemas.microsoft.com/office/powerpoint/2010/main" val="26423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900" y="1289237"/>
            <a:ext cx="6172200" cy="3479426"/>
          </a:xfr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0290" t="22173" r="15845" b="25278"/>
          <a:stretch/>
        </p:blipFill>
        <p:spPr>
          <a:xfrm rot="15873313">
            <a:off x="121332" y="1343104"/>
            <a:ext cx="2009513" cy="1604904"/>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792" r="16787"/>
          <a:stretch/>
        </p:blipFill>
        <p:spPr>
          <a:xfrm rot="21179799">
            <a:off x="1813834" y="1386263"/>
            <a:ext cx="1801852" cy="343694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2087" r="16029"/>
          <a:stretch/>
        </p:blipFill>
        <p:spPr>
          <a:xfrm rot="302231">
            <a:off x="4697853" y="716805"/>
            <a:ext cx="1540565" cy="28575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8485">
            <a:off x="4075002" y="2788572"/>
            <a:ext cx="1953342" cy="1988171"/>
          </a:xfrm>
          <a:prstGeom prst="rect">
            <a:avLst/>
          </a:prstGeom>
        </p:spPr>
      </p:pic>
    </p:spTree>
    <p:extLst>
      <p:ext uri="{BB962C8B-B14F-4D97-AF65-F5344CB8AC3E}">
        <p14:creationId xmlns:p14="http://schemas.microsoft.com/office/powerpoint/2010/main" val="218869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863" y="547451"/>
            <a:ext cx="5491304" cy="557213"/>
          </a:xfrm>
        </p:spPr>
        <p:txBody>
          <a:bodyPr/>
          <a:lstStyle/>
          <a:p>
            <a:r>
              <a:rPr lang="en-AU" dirty="0" smtClean="0"/>
              <a:t>Keeping it real</a:t>
            </a:r>
            <a:endParaRPr lang="en-AU"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112" y="1394460"/>
            <a:ext cx="5819775" cy="3276600"/>
          </a:xfrm>
        </p:spPr>
      </p:pic>
      <p:sp>
        <p:nvSpPr>
          <p:cNvPr id="6" name="Rectangle 5"/>
          <p:cNvSpPr/>
          <p:nvPr/>
        </p:nvSpPr>
        <p:spPr>
          <a:xfrm>
            <a:off x="519112" y="4667250"/>
            <a:ext cx="5819775" cy="215444"/>
          </a:xfrm>
          <a:prstGeom prst="rect">
            <a:avLst/>
          </a:prstGeom>
        </p:spPr>
        <p:txBody>
          <a:bodyPr wrap="square">
            <a:spAutoFit/>
          </a:bodyPr>
          <a:lstStyle/>
          <a:p>
            <a:r>
              <a:rPr lang="en-AU" sz="800" dirty="0"/>
              <a:t>http://www.northqueenslandregister.com.au/story/4905066/hidden-outback-school-celebrates-50-year-milestone/</a:t>
            </a:r>
          </a:p>
        </p:txBody>
      </p:sp>
    </p:spTree>
    <p:extLst>
      <p:ext uri="{BB962C8B-B14F-4D97-AF65-F5344CB8AC3E}">
        <p14:creationId xmlns:p14="http://schemas.microsoft.com/office/powerpoint/2010/main" val="2449629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Knowledge vs learning </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 y="1291238"/>
            <a:ext cx="6172200" cy="3475423"/>
          </a:xfrm>
        </p:spPr>
      </p:pic>
      <p:sp>
        <p:nvSpPr>
          <p:cNvPr id="3" name="Rectangle 2"/>
          <p:cNvSpPr/>
          <p:nvPr/>
        </p:nvSpPr>
        <p:spPr>
          <a:xfrm>
            <a:off x="3012712" y="4496984"/>
            <a:ext cx="1790875" cy="215444"/>
          </a:xfrm>
          <a:prstGeom prst="rect">
            <a:avLst/>
          </a:prstGeom>
        </p:spPr>
        <p:txBody>
          <a:bodyPr wrap="none">
            <a:spAutoFit/>
          </a:bodyPr>
          <a:lstStyle/>
          <a:p>
            <a:r>
              <a:rPr lang="en-AU" sz="800" dirty="0">
                <a:solidFill>
                  <a:schemeClr val="bg1"/>
                </a:solidFill>
              </a:rPr>
              <a:t>https://www.flyingdoctor.org.au/qld/</a:t>
            </a:r>
          </a:p>
        </p:txBody>
      </p:sp>
    </p:spTree>
    <p:extLst>
      <p:ext uri="{BB962C8B-B14F-4D97-AF65-F5344CB8AC3E}">
        <p14:creationId xmlns:p14="http://schemas.microsoft.com/office/powerpoint/2010/main" val="4280640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Wait, what?</a:t>
            </a:r>
            <a:endParaRPr lang="en-AU"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8233" y="1595438"/>
            <a:ext cx="4441508" cy="2504178"/>
          </a:xfrm>
        </p:spPr>
      </p:pic>
      <p:sp>
        <p:nvSpPr>
          <p:cNvPr id="8" name="Rectangle 7"/>
          <p:cNvSpPr/>
          <p:nvPr/>
        </p:nvSpPr>
        <p:spPr>
          <a:xfrm>
            <a:off x="1098233" y="3884172"/>
            <a:ext cx="3429000" cy="215444"/>
          </a:xfrm>
          <a:prstGeom prst="rect">
            <a:avLst/>
          </a:prstGeom>
        </p:spPr>
        <p:txBody>
          <a:bodyPr>
            <a:spAutoFit/>
          </a:bodyPr>
          <a:lstStyle/>
          <a:p>
            <a:r>
              <a:rPr lang="en-AU" sz="800" dirty="0"/>
              <a:t>http://</a:t>
            </a:r>
            <a:r>
              <a:rPr lang="en-AU" sz="800" dirty="0" smtClean="0"/>
              <a:t>www.stuff.co.nz</a:t>
            </a:r>
            <a:endParaRPr lang="en-AU" sz="800" dirty="0"/>
          </a:p>
        </p:txBody>
      </p:sp>
    </p:spTree>
    <p:extLst>
      <p:ext uri="{BB962C8B-B14F-4D97-AF65-F5344CB8AC3E}">
        <p14:creationId xmlns:p14="http://schemas.microsoft.com/office/powerpoint/2010/main" val="1108990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we learn</a:t>
            </a:r>
            <a:endParaRPr lang="en-AU" dirty="0"/>
          </a:p>
        </p:txBody>
      </p:sp>
      <p:sp>
        <p:nvSpPr>
          <p:cNvPr id="3" name="Content Placeholder 2"/>
          <p:cNvSpPr>
            <a:spLocks noGrp="1"/>
          </p:cNvSpPr>
          <p:nvPr>
            <p:ph idx="1"/>
          </p:nvPr>
        </p:nvSpPr>
        <p:spPr/>
        <p:txBody>
          <a:bodyPr/>
          <a:lstStyle/>
          <a:p>
            <a:pPr marL="0" indent="0">
              <a:buNone/>
            </a:pPr>
            <a:endParaRPr lang="en-AU" dirty="0" smtClean="0"/>
          </a:p>
          <a:p>
            <a:pPr marL="0" indent="0">
              <a:buNone/>
            </a:pPr>
            <a:endParaRPr lang="en-AU" dirty="0"/>
          </a:p>
          <a:p>
            <a:pPr marL="0" indent="0">
              <a:buNone/>
            </a:pPr>
            <a:endParaRPr lang="en-AU" dirty="0" smtClean="0"/>
          </a:p>
          <a:p>
            <a:pPr marL="0" indent="0">
              <a:buNone/>
            </a:pPr>
            <a:r>
              <a:rPr lang="en-AU" dirty="0" smtClean="0"/>
              <a:t>The best we can do is dramatize what matters most to learning…</a:t>
            </a:r>
          </a:p>
          <a:p>
            <a:pPr marL="205740" lvl="1" indent="0" algn="r">
              <a:buNone/>
            </a:pPr>
            <a:r>
              <a:rPr lang="en-AU" sz="1100" dirty="0" smtClean="0"/>
              <a:t>Carey, B., </a:t>
            </a:r>
            <a:r>
              <a:rPr lang="en-AU" sz="1100" i="1" dirty="0" smtClean="0"/>
              <a:t>How we learn </a:t>
            </a:r>
            <a:r>
              <a:rPr lang="en-AU" sz="1100" dirty="0" smtClean="0"/>
              <a:t>(2014)</a:t>
            </a:r>
            <a:endParaRPr lang="en-AU" sz="1100" dirty="0"/>
          </a:p>
        </p:txBody>
      </p:sp>
    </p:spTree>
    <p:extLst>
      <p:ext uri="{BB962C8B-B14F-4D97-AF65-F5344CB8AC3E}">
        <p14:creationId xmlns:p14="http://schemas.microsoft.com/office/powerpoint/2010/main" val="37691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265" y="1143000"/>
            <a:ext cx="3578835" cy="3419534"/>
          </a:xfrm>
          <a:prstGeom prst="rect">
            <a:avLst/>
          </a:prstGeom>
        </p:spPr>
      </p:pic>
      <p:sp>
        <p:nvSpPr>
          <p:cNvPr id="2" name="Title 1"/>
          <p:cNvSpPr>
            <a:spLocks noGrp="1"/>
          </p:cNvSpPr>
          <p:nvPr>
            <p:ph type="title"/>
          </p:nvPr>
        </p:nvSpPr>
        <p:spPr/>
        <p:txBody>
          <a:bodyPr/>
          <a:lstStyle/>
          <a:p>
            <a:r>
              <a:rPr lang="en-AU" dirty="0" smtClean="0"/>
              <a:t>Making it real</a:t>
            </a:r>
            <a:endParaRPr lang="en-AU" dirty="0"/>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00200" y="1023967"/>
            <a:ext cx="3657600" cy="3657600"/>
          </a:xfrm>
        </p:spPr>
      </p:pic>
      <p:sp>
        <p:nvSpPr>
          <p:cNvPr id="6" name="TextBox 5"/>
          <p:cNvSpPr txBox="1"/>
          <p:nvPr/>
        </p:nvSpPr>
        <p:spPr>
          <a:xfrm>
            <a:off x="151487" y="1665357"/>
            <a:ext cx="5396948" cy="3016210"/>
          </a:xfrm>
          <a:prstGeom prst="rect">
            <a:avLst/>
          </a:prstGeom>
          <a:noFill/>
          <a:effectLst>
            <a:glow rad="139700">
              <a:schemeClr val="bg1">
                <a:alpha val="40000"/>
              </a:schemeClr>
            </a:glow>
          </a:effectLst>
        </p:spPr>
        <p:txBody>
          <a:bodyPr wrap="square" rtlCol="0">
            <a:spAutoFit/>
          </a:bodyPr>
          <a:lstStyle/>
          <a:p>
            <a:r>
              <a:rPr lang="en-AU" sz="5400" dirty="0" smtClean="0">
                <a:solidFill>
                  <a:srgbClr val="FF0000"/>
                </a:solidFill>
                <a:effectLst>
                  <a:outerShdw blurRad="50800" dist="38100" dir="2700000" algn="tl" rotWithShape="0">
                    <a:schemeClr val="bg1">
                      <a:alpha val="48000"/>
                    </a:schemeClr>
                  </a:outerShdw>
                </a:effectLst>
                <a:latin typeface="Arial Black" panose="020B0A04020102020204" pitchFamily="34" charset="0"/>
              </a:rPr>
              <a:t>doing </a:t>
            </a:r>
          </a:p>
          <a:p>
            <a:pPr lvl="5"/>
            <a:r>
              <a:rPr lang="en-AU" sz="5400" dirty="0" smtClean="0">
                <a:solidFill>
                  <a:srgbClr val="FF0000"/>
                </a:solidFill>
                <a:effectLst>
                  <a:outerShdw blurRad="50800" dist="38100" dir="2700000" algn="tl" rotWithShape="0">
                    <a:schemeClr val="bg1">
                      <a:alpha val="48000"/>
                    </a:schemeClr>
                  </a:outerShdw>
                </a:effectLst>
                <a:latin typeface="Arial Black" panose="020B0A04020102020204" pitchFamily="34" charset="0"/>
              </a:rPr>
              <a:t>   &amp;</a:t>
            </a:r>
          </a:p>
          <a:p>
            <a:pPr lvl="8" algn="r"/>
            <a:r>
              <a:rPr lang="en-AU" sz="5400" dirty="0" smtClean="0">
                <a:solidFill>
                  <a:srgbClr val="FF0000"/>
                </a:solidFill>
                <a:effectLst>
                  <a:outerShdw blurRad="50800" dist="38100" dir="2700000" algn="tl" rotWithShape="0">
                    <a:schemeClr val="bg1">
                      <a:alpha val="48000"/>
                    </a:schemeClr>
                  </a:outerShdw>
                </a:effectLst>
                <a:latin typeface="Arial Black" panose="020B0A04020102020204" pitchFamily="34" charset="0"/>
              </a:rPr>
              <a:t>being</a:t>
            </a:r>
          </a:p>
          <a:p>
            <a:pPr lvl="8" algn="r"/>
            <a:endParaRPr lang="en-AU" sz="2800" dirty="0" smtClean="0">
              <a:solidFill>
                <a:srgbClr val="FF0000"/>
              </a:solidFill>
              <a:effectLst>
                <a:outerShdw blurRad="50800" dist="38100" dir="2700000" algn="tl" rotWithShape="0">
                  <a:schemeClr val="bg1">
                    <a:alpha val="48000"/>
                  </a:schemeClr>
                </a:outerShdw>
              </a:effectLst>
              <a:latin typeface="Arial Black" panose="020B0A04020102020204" pitchFamily="34" charset="0"/>
            </a:endParaRPr>
          </a:p>
        </p:txBody>
      </p:sp>
    </p:spTree>
    <p:extLst>
      <p:ext uri="{BB962C8B-B14F-4D97-AF65-F5344CB8AC3E}">
        <p14:creationId xmlns:p14="http://schemas.microsoft.com/office/powerpoint/2010/main" val="42649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5796</TotalTime>
  <Words>2548</Words>
  <Application>Microsoft Office PowerPoint</Application>
  <PresentationFormat>Custom</PresentationFormat>
  <Paragraphs>160</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Times New Roman</vt:lpstr>
      <vt:lpstr>Clarity</vt:lpstr>
      <vt:lpstr>Bringing parliamentary education to life</vt:lpstr>
      <vt:lpstr>You decide…</vt:lpstr>
      <vt:lpstr>Cutting edge approaches</vt:lpstr>
      <vt:lpstr>Resources</vt:lpstr>
      <vt:lpstr>Keeping it real</vt:lpstr>
      <vt:lpstr>Knowledge vs learning </vt:lpstr>
      <vt:lpstr>Wait, what?</vt:lpstr>
      <vt:lpstr>How we learn</vt:lpstr>
      <vt:lpstr>Making it real</vt:lpstr>
      <vt:lpstr>Muscle memory</vt:lpstr>
      <vt:lpstr>Our material can be a little dry</vt:lpstr>
      <vt:lpstr>Schools </vt:lpstr>
      <vt:lpstr>More than a buzz word</vt:lpstr>
      <vt:lpstr>School groups </vt:lpstr>
      <vt:lpstr>Low risk</vt:lpstr>
      <vt:lpstr>Youth Parliaments…extract from email</vt:lpstr>
      <vt:lpstr>Fist pump!</vt:lpstr>
      <vt:lpstr>Taking it to the next level</vt:lpstr>
      <vt:lpstr>Public Service seminars</vt:lpstr>
      <vt:lpstr>Afterwards</vt:lpstr>
      <vt:lpstr>What have we learnt?</vt:lpstr>
      <vt:lpstr>Not convinced yet?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Philipson</dc:creator>
  <cp:lastModifiedBy>Suzie Luddon</cp:lastModifiedBy>
  <cp:revision>241</cp:revision>
  <cp:lastPrinted>2017-11-07T02:47:06Z</cp:lastPrinted>
  <dcterms:created xsi:type="dcterms:W3CDTF">2015-07-24T00:49:58Z</dcterms:created>
  <dcterms:modified xsi:type="dcterms:W3CDTF">2017-11-13T21:43:34Z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A208797</vt:lpwstr>
  </property>
  <property fmtid="{D5CDD505-2E9C-101B-9397-08002B2CF9AE}" pid="4" name="Objective-Title">
    <vt:lpwstr>Presentation - APEC - Qld Parliament - November 2017</vt:lpwstr>
  </property>
  <property fmtid="{D5CDD505-2E9C-101B-9397-08002B2CF9AE}" pid="5" name="Objective-Comment">
    <vt:lpwstr/>
  </property>
  <property fmtid="{D5CDD505-2E9C-101B-9397-08002B2CF9AE}" pid="6" name="Objective-CreationStamp">
    <vt:filetime>2017-09-19T23:19:28Z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2017-11-13T03:13:25Z</vt:filetime>
  </property>
  <property fmtid="{D5CDD505-2E9C-101B-9397-08002B2CF9AE}" pid="10" name="Objective-ModificationStamp">
    <vt:filetime>2017-11-13T03:13:25Z</vt:filetime>
  </property>
  <property fmtid="{D5CDD505-2E9C-101B-9397-08002B2CF9AE}" pid="11" name="Objective-Owner">
    <vt:lpwstr>Kate Philipson</vt:lpwstr>
  </property>
  <property fmtid="{D5CDD505-2E9C-101B-9397-08002B2CF9AE}" pid="12" name="Objective-Path">
    <vt:lpwstr>QPS Global Folder:01. QPS BCS:EXTERNAL RELATIONS:Conferences:Australasian Parliamentary Educators Conference:Melbourne 2017:Queensland Parliament conference material:</vt:lpwstr>
  </property>
  <property fmtid="{D5CDD505-2E9C-101B-9397-08002B2CF9AE}" pid="13" name="Objective-Parent">
    <vt:lpwstr>Queensland Parliament conference material</vt:lpwstr>
  </property>
  <property fmtid="{D5CDD505-2E9C-101B-9397-08002B2CF9AE}" pid="14" name="Objective-State">
    <vt:lpwstr>Published</vt:lpwstr>
  </property>
  <property fmtid="{D5CDD505-2E9C-101B-9397-08002B2CF9AE}" pid="15" name="Objective-Version">
    <vt:lpwstr>9.0</vt:lpwstr>
  </property>
  <property fmtid="{D5CDD505-2E9C-101B-9397-08002B2CF9AE}" pid="16" name="Objective-VersionNumber">
    <vt:r8>13</vt:r8>
  </property>
  <property fmtid="{D5CDD505-2E9C-101B-9397-08002B2CF9AE}" pid="17" name="Objective-VersionComment">
    <vt:lpwstr/>
  </property>
  <property fmtid="{D5CDD505-2E9C-101B-9397-08002B2CF9AE}" pid="18" name="Objective-FileNumber">
    <vt:lpwstr>qA2217</vt:lpwstr>
  </property>
  <property fmtid="{D5CDD505-2E9C-101B-9397-08002B2CF9AE}" pid="19" name="Objective-Classification">
    <vt:lpwstr>[Inherited - Unclassified]</vt:lpwstr>
  </property>
  <property fmtid="{D5CDD505-2E9C-101B-9397-08002B2CF9AE}" pid="20" name="Objective-Caveats">
    <vt:lpwstr/>
  </property>
  <property fmtid="{D5CDD505-2E9C-101B-9397-08002B2CF9AE}" pid="21" name="Objective-Precedent [system]">
    <vt:lpwstr/>
  </property>
</Properties>
</file>