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handoutMasterIdLst>
    <p:handoutMasterId r:id="rId13"/>
  </p:handoutMasterIdLst>
  <p:sldIdLst>
    <p:sldId id="262" r:id="rId2"/>
    <p:sldId id="258" r:id="rId3"/>
    <p:sldId id="264" r:id="rId4"/>
    <p:sldId id="265" r:id="rId5"/>
    <p:sldId id="267" r:id="rId6"/>
    <p:sldId id="268" r:id="rId7"/>
    <p:sldId id="270" r:id="rId8"/>
    <p:sldId id="273" r:id="rId9"/>
    <p:sldId id="272" r:id="rId10"/>
    <p:sldId id="269" r:id="rId11"/>
  </p:sldIdLst>
  <p:sldSz cx="12188825"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77" d="100"/>
          <a:sy n="77" d="100"/>
        </p:scale>
        <p:origin x="642" y="90"/>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326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3850443" y="1"/>
            <a:ext cx="2945659" cy="496332"/>
          </a:xfrm>
          <a:prstGeom prst="rect">
            <a:avLst/>
          </a:prstGeom>
        </p:spPr>
        <p:txBody>
          <a:bodyPr vert="horz" lIns="91413" tIns="45706" rIns="91413" bIns="45706" rtlCol="0"/>
          <a:lstStyle>
            <a:lvl1pPr algn="r">
              <a:defRPr sz="1200"/>
            </a:lvl1pPr>
          </a:lstStyle>
          <a:p>
            <a:r>
              <a:rPr lang="en-US" smtClean="0"/>
              <a:t>22/11/2017</a:t>
            </a:r>
            <a:endParaRPr lang="en-US" dirty="0"/>
          </a:p>
        </p:txBody>
      </p:sp>
      <p:sp>
        <p:nvSpPr>
          <p:cNvPr id="4" name="Footer Placeholder 3"/>
          <p:cNvSpPr>
            <a:spLocks noGrp="1"/>
          </p:cNvSpPr>
          <p:nvPr>
            <p:ph type="ftr" sz="quarter" idx="2"/>
          </p:nvPr>
        </p:nvSpPr>
        <p:spPr>
          <a:xfrm>
            <a:off x="0" y="9428584"/>
            <a:ext cx="2945659" cy="496332"/>
          </a:xfrm>
          <a:prstGeom prst="rect">
            <a:avLst/>
          </a:prstGeom>
        </p:spPr>
        <p:txBody>
          <a:bodyPr vert="horz" lIns="91413" tIns="45706" rIns="91413" bIns="45706" rtlCol="0" anchor="b"/>
          <a:lstStyle>
            <a:lvl1pPr algn="l">
              <a:defRPr sz="1200"/>
            </a:lvl1pPr>
          </a:lstStyle>
          <a:p>
            <a:r>
              <a:rPr lang="en-US" smtClean="0"/>
              <a:t>Sandra Venneri, svenneri@whitefriars.vic.edu.au </a:t>
            </a:r>
            <a:endParaRPr lang="en-US" dirty="0"/>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13" tIns="45706" rIns="91413" bIns="45706" rtlCol="0" anchor="b"/>
          <a:lstStyle>
            <a:lvl1pPr algn="r">
              <a:defRPr sz="1200"/>
            </a:lvl1pPr>
          </a:lstStyle>
          <a:p>
            <a:fld id="{04360E59-1627-4404-ACC5-51C744AB0F27}" type="slidenum">
              <a:rPr lang="en-US" smtClean="0"/>
              <a:t>‹#›</a:t>
            </a:fld>
            <a:endParaRPr lang="en-US"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solidFill>
                  <a:schemeClr val="tx1"/>
                </a:solidFill>
              </a:defRPr>
            </a:lvl1pPr>
          </a:lstStyle>
          <a:p>
            <a:endParaRPr lang="en-US" dirty="0"/>
          </a:p>
        </p:txBody>
      </p:sp>
      <p:sp>
        <p:nvSpPr>
          <p:cNvPr id="3" name="Date Placeholder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a:solidFill>
                  <a:schemeClr val="tx1"/>
                </a:solidFill>
              </a:defRPr>
            </a:lvl1pPr>
          </a:lstStyle>
          <a:p>
            <a:r>
              <a:rPr lang="en-US" smtClean="0"/>
              <a:t>22/11/2017</a:t>
            </a:r>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13" tIns="45706" rIns="91413" bIns="45706"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a:solidFill>
                  <a:schemeClr val="tx1"/>
                </a:solidFill>
              </a:defRPr>
            </a:lvl1pPr>
          </a:lstStyle>
          <a:p>
            <a:r>
              <a:rPr lang="en-US" smtClean="0"/>
              <a:t>Sandra Venneri, svenneri@whitefriars.vic.edu.au </a:t>
            </a:r>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a:solidFill>
                  <a:schemeClr val="tx1"/>
                </a:solidFill>
              </a:defRPr>
            </a:lvl1pPr>
          </a:lstStyle>
          <a:p>
            <a:fld id="{841221E5-7225-48EB-A4EE-420E7BFCF705}" type="slidenum">
              <a:rPr lang="en-US" smtClean="0"/>
              <a:pPr/>
              <a:t>‹#›</a:t>
            </a:fld>
            <a:endParaRPr lang="en-US"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smtClean="0"/>
              <a:t>Click to edit Master title style</a:t>
            </a:r>
            <a:endParaRPr dirty="0"/>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699025" y="6356351"/>
            <a:ext cx="1218883" cy="365125"/>
          </a:xfrm>
        </p:spPr>
        <p:txBody>
          <a:bodyPr/>
          <a:lstStyle>
            <a:lvl1pPr>
              <a:defRPr>
                <a:solidFill>
                  <a:schemeClr val="tx1"/>
                </a:solidFill>
              </a:defRPr>
            </a:lvl1pPr>
          </a:lstStyle>
          <a:p>
            <a:fld id="{8F81D24A-EF38-4949-81EA-C39AA50871C5}" type="datetime1">
              <a:rPr lang="en-US" smtClean="0"/>
              <a:t>11/20/2017</a:t>
            </a:fld>
            <a:endParaRPr lang="en-US" dirty="0"/>
          </a:p>
        </p:txBody>
      </p:sp>
      <p:sp>
        <p:nvSpPr>
          <p:cNvPr id="5" name="Footer Placeholder 4"/>
          <p:cNvSpPr>
            <a:spLocks noGrp="1"/>
          </p:cNvSpPr>
          <p:nvPr>
            <p:ph type="ftr" sz="quarter" idx="11"/>
          </p:nvPr>
        </p:nvSpPr>
        <p:spPr>
          <a:xfrm>
            <a:off x="6114708" y="6356351"/>
            <a:ext cx="3974065" cy="365125"/>
          </a:xfrm>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a:xfrm>
            <a:off x="10285571" y="6356351"/>
            <a:ext cx="609441" cy="365125"/>
          </a:xfrm>
        </p:spPr>
        <p:txBody>
          <a:bodyPr/>
          <a:lstStyle>
            <a:lvl1pPr>
              <a:defRPr>
                <a:solidFill>
                  <a:schemeClr val="tx1"/>
                </a:solidFill>
              </a:defRPr>
            </a:lvl1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406247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E69A895-DC24-4A80-9E4B-77E8C98B8261}" type="datetime1">
              <a:rPr lang="en-US" smtClean="0"/>
              <a:t>11/20/2017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137601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612" y="685800"/>
            <a:ext cx="1787526"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611491E-4104-40E9-885C-6629BDFE1DBB}" type="datetime1">
              <a:rPr lang="en-US" smtClean="0"/>
              <a:t>11/20/2017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141501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319F328-D78C-4AE3-9BD5-6819CFE7241A}" type="datetime1">
              <a:rPr lang="en-US" smtClean="0"/>
              <a:t>11/20/2017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155076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98613" y="1600201"/>
            <a:ext cx="8283272" cy="2654064"/>
          </a:xfrm>
        </p:spPr>
        <p:txBody>
          <a:bodyPr anchor="b">
            <a:normAutofit/>
            <a:scene3d>
              <a:camera prst="orthographicFront"/>
              <a:lightRig rig="threePt" dir="t"/>
            </a:scene3d>
            <a:sp3d extrusionH="57150">
              <a:bevelT w="38100" h="38100"/>
            </a:sp3d>
          </a:bodyPr>
          <a:lstStyle>
            <a:lvl1pPr algn="l">
              <a:defRPr sz="5400" b="1" cap="none" spc="0" baseline="0">
                <a:ln w="22225">
                  <a:solidFill>
                    <a:schemeClr val="tx2"/>
                  </a:solidFill>
                  <a:prstDash val="solid"/>
                </a:ln>
                <a:solidFill>
                  <a:schemeClr val="tx2"/>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3E783FD6-3C14-4BAD-B096-2ECF8D7D1C88}" type="datetime1">
              <a:rPr lang="en-US" smtClean="0"/>
              <a:t>11/20/2017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1972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1095541-7853-4DCC-906F-39CE0BB88B8E}" type="datetime1">
              <a:rPr lang="en-US" smtClean="0"/>
              <a:t>11/20/2017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153285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3436" y="177800"/>
            <a:ext cx="9782801" cy="123983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DD790FE-2B5A-46A8-B4F6-76CB6FDA68AC}" type="datetime1">
              <a:rPr lang="en-US" smtClean="0"/>
              <a:t>11/20/2017</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131999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Date Placeholder 2"/>
          <p:cNvSpPr>
            <a:spLocks noGrp="1"/>
          </p:cNvSpPr>
          <p:nvPr>
            <p:ph type="dt" sz="half" idx="10"/>
          </p:nvPr>
        </p:nvSpPr>
        <p:spPr/>
        <p:txBody>
          <a:bodyPr/>
          <a:lstStyle/>
          <a:p>
            <a:fld id="{7DFC2738-2C3A-4E5B-A4DB-9708318E767B}" type="datetime1">
              <a:rPr lang="en-US" smtClean="0"/>
              <a:t>11/20/2017</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253833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49EB1C49-F74B-47FE-8050-CE9AAF0717AC}" type="datetime1">
              <a:rPr lang="en-US" smtClean="0"/>
              <a:t>11/20/2017</a:t>
            </a:fld>
            <a:endParaRPr lang="en-US" dirty="0"/>
          </a:p>
        </p:txBody>
      </p:sp>
      <p:sp>
        <p:nvSpPr>
          <p:cNvPr id="3" name="Footer Placeholder 2"/>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130446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767358" y="381000"/>
            <a:ext cx="3293422" cy="1371600"/>
          </a:xfrm>
        </p:spPr>
        <p:txBody>
          <a:bodyPr anchor="b">
            <a:normAutofit/>
          </a:bodyPr>
          <a:lstStyle>
            <a:lvl1pPr algn="l">
              <a:defRPr sz="2800" b="1" cap="all" baseline="0">
                <a:solidFill>
                  <a:schemeClr val="tx2"/>
                </a:solidFill>
              </a:defRPr>
            </a:lvl1pPr>
          </a:lstStyle>
          <a:p>
            <a:r>
              <a:rPr lang="en-US" smtClean="0"/>
              <a:t>Click to edit Master title style</a:t>
            </a:r>
            <a:endParaRPr dirty="0"/>
          </a:p>
        </p:txBody>
      </p:sp>
      <p:sp>
        <p:nvSpPr>
          <p:cNvPr id="3" name="Content Placeholder 2"/>
          <p:cNvSpPr>
            <a:spLocks noGrp="1"/>
          </p:cNvSpPr>
          <p:nvPr>
            <p:ph idx="1"/>
          </p:nvPr>
        </p:nvSpPr>
        <p:spPr>
          <a:xfrm>
            <a:off x="5332411" y="482600"/>
            <a:ext cx="6043825"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bwMode="white">
          <a:xfrm>
            <a:off x="1767358"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F8F57B2-B504-486D-85D3-4C584AEF2C6C}" type="datetime1">
              <a:rPr lang="en-US" smtClean="0"/>
              <a:t>11/20/2017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262933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110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4875529" y="0"/>
            <a:ext cx="73132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
        <p:nvSpPr>
          <p:cNvPr id="2" name="Title 1"/>
          <p:cNvSpPr>
            <a:spLocks noGrp="1"/>
          </p:cNvSpPr>
          <p:nvPr>
            <p:ph type="title"/>
          </p:nvPr>
        </p:nvSpPr>
        <p:spPr>
          <a:xfrm>
            <a:off x="1074240" y="381000"/>
            <a:ext cx="3293422" cy="1371600"/>
          </a:xfrm>
        </p:spPr>
        <p:txBody>
          <a:bodyPr anchor="b">
            <a:normAutofit/>
          </a:bodyPr>
          <a:lstStyle>
            <a:lvl1pPr algn="l">
              <a:defRPr sz="2800" b="1" cap="none" spc="0" baseline="0">
                <a:ln w="22225">
                  <a:solidFill>
                    <a:schemeClr val="tx2"/>
                  </a:solidFill>
                  <a:prstDash val="solid"/>
                </a:ln>
                <a:solidFill>
                  <a:schemeClr val="tx2"/>
                </a:solidFill>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675C8C5-A9A9-4B3A-B134-0E3A713D185C}" type="datetime1">
              <a:rPr lang="en-US" smtClean="0"/>
              <a:pPr/>
              <a:t>11/20/2017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Add a 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267826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10604" y="-9144"/>
            <a:ext cx="12178221" cy="6878638"/>
            <a:chOff x="10604" y="-9144"/>
            <a:chExt cx="12178221" cy="6878638"/>
          </a:xfrm>
        </p:grpSpPr>
        <p:sp>
          <p:nvSpPr>
            <p:cNvPr id="7" name="Rectangle 6"/>
            <p:cNvSpPr/>
            <p:nvPr/>
          </p:nvSpPr>
          <p:spPr>
            <a:xfrm>
              <a:off x="11884104" y="0"/>
              <a:ext cx="304721" cy="6858000"/>
            </a:xfrm>
            <a:prstGeom prst="rect">
              <a:avLst/>
            </a:prstGeom>
            <a:solidFill>
              <a:schemeClr val="tx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grpSp>
          <p:nvGrpSpPr>
            <p:cNvPr id="10" name="Group 9"/>
            <p:cNvGrpSpPr/>
            <p:nvPr/>
          </p:nvGrpSpPr>
          <p:grpSpPr>
            <a:xfrm flipV="1">
              <a:off x="10604" y="-9144"/>
              <a:ext cx="1951038" cy="6878638"/>
              <a:chOff x="-4636" y="-9144"/>
              <a:chExt cx="1951038" cy="6878638"/>
            </a:xfrm>
            <a:solidFill>
              <a:schemeClr val="bg2"/>
            </a:solidFill>
          </p:grpSpPr>
          <p:sp>
            <p:nvSpPr>
              <p:cNvPr id="17" name="Freeform 4"/>
              <p:cNvSpPr>
                <a:spLocks/>
              </p:cNvSpPr>
              <p:nvPr/>
            </p:nvSpPr>
            <p:spPr bwMode="grayWhite">
              <a:xfrm>
                <a:off x="135064" y="143256"/>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dirty="0"/>
              </a:p>
            </p:txBody>
          </p:sp>
          <p:sp>
            <p:nvSpPr>
              <p:cNvPr id="18" name="Freeform 5"/>
              <p:cNvSpPr>
                <a:spLocks/>
              </p:cNvSpPr>
              <p:nvPr/>
            </p:nvSpPr>
            <p:spPr bwMode="grayWhite">
              <a:xfrm>
                <a:off x="42989" y="2829306"/>
                <a:ext cx="733425" cy="981075"/>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dirty="0"/>
              </a:p>
            </p:txBody>
          </p:sp>
          <p:sp>
            <p:nvSpPr>
              <p:cNvPr id="19" name="Freeform 6"/>
              <p:cNvSpPr>
                <a:spLocks/>
              </p:cNvSpPr>
              <p:nvPr/>
            </p:nvSpPr>
            <p:spPr bwMode="grayWhite">
              <a:xfrm>
                <a:off x="89027" y="2084769"/>
                <a:ext cx="990600" cy="588963"/>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dirty="0"/>
              </a:p>
            </p:txBody>
          </p:sp>
          <p:sp>
            <p:nvSpPr>
              <p:cNvPr id="20" name="Freeform 7"/>
              <p:cNvSpPr>
                <a:spLocks/>
              </p:cNvSpPr>
              <p:nvPr/>
            </p:nvSpPr>
            <p:spPr bwMode="grayWhite">
              <a:xfrm>
                <a:off x="12827" y="1132269"/>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dirty="0"/>
              </a:p>
            </p:txBody>
          </p:sp>
          <p:sp>
            <p:nvSpPr>
              <p:cNvPr id="21" name="Freeform 8"/>
              <p:cNvSpPr>
                <a:spLocks/>
              </p:cNvSpPr>
              <p:nvPr/>
            </p:nvSpPr>
            <p:spPr bwMode="grayWhite">
              <a:xfrm>
                <a:off x="866902" y="711581"/>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dirty="0"/>
              </a:p>
            </p:txBody>
          </p:sp>
          <p:sp>
            <p:nvSpPr>
              <p:cNvPr id="22" name="Freeform 9"/>
              <p:cNvSpPr>
                <a:spLocks/>
              </p:cNvSpPr>
              <p:nvPr/>
            </p:nvSpPr>
            <p:spPr bwMode="grayWhite">
              <a:xfrm>
                <a:off x="741489" y="3732594"/>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dirty="0"/>
              </a:p>
            </p:txBody>
          </p:sp>
          <p:sp>
            <p:nvSpPr>
              <p:cNvPr id="23" name="Freeform 10"/>
              <p:cNvSpPr>
                <a:spLocks/>
              </p:cNvSpPr>
              <p:nvPr/>
            </p:nvSpPr>
            <p:spPr bwMode="grayWhite">
              <a:xfrm>
                <a:off x="770064" y="4589844"/>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dirty="0"/>
              </a:p>
            </p:txBody>
          </p:sp>
          <p:sp>
            <p:nvSpPr>
              <p:cNvPr id="24" name="Freeform 11"/>
              <p:cNvSpPr>
                <a:spLocks/>
              </p:cNvSpPr>
              <p:nvPr/>
            </p:nvSpPr>
            <p:spPr bwMode="grayWhite">
              <a:xfrm>
                <a:off x="90614" y="3884994"/>
                <a:ext cx="649288" cy="985838"/>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dirty="0"/>
              </a:p>
            </p:txBody>
          </p:sp>
          <p:sp>
            <p:nvSpPr>
              <p:cNvPr id="25" name="Freeform 12"/>
              <p:cNvSpPr>
                <a:spLocks/>
              </p:cNvSpPr>
              <p:nvPr/>
            </p:nvSpPr>
            <p:spPr bwMode="grayWhite">
              <a:xfrm>
                <a:off x="882777" y="-9144"/>
                <a:ext cx="696913" cy="628650"/>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dirty="0"/>
              </a:p>
            </p:txBody>
          </p:sp>
          <p:sp>
            <p:nvSpPr>
              <p:cNvPr id="26" name="Freeform 13"/>
              <p:cNvSpPr>
                <a:spLocks/>
              </p:cNvSpPr>
              <p:nvPr/>
            </p:nvSpPr>
            <p:spPr bwMode="grayWhite">
              <a:xfrm>
                <a:off x="-4636" y="4966081"/>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dirty="0"/>
              </a:p>
            </p:txBody>
          </p:sp>
          <p:sp>
            <p:nvSpPr>
              <p:cNvPr id="27" name="Freeform 14"/>
              <p:cNvSpPr>
                <a:spLocks/>
              </p:cNvSpPr>
              <p:nvPr/>
            </p:nvSpPr>
            <p:spPr bwMode="grayWhite">
              <a:xfrm>
                <a:off x="616077" y="5509006"/>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dirty="0"/>
              </a:p>
            </p:txBody>
          </p:sp>
          <p:sp>
            <p:nvSpPr>
              <p:cNvPr id="28" name="Freeform 15"/>
              <p:cNvSpPr>
                <a:spLocks/>
              </p:cNvSpPr>
              <p:nvPr/>
            </p:nvSpPr>
            <p:spPr bwMode="grayWhite">
              <a:xfrm>
                <a:off x="1132014" y="6086856"/>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dirty="0"/>
              </a:p>
            </p:txBody>
          </p:sp>
          <p:sp>
            <p:nvSpPr>
              <p:cNvPr id="29" name="Freeform 16"/>
              <p:cNvSpPr>
                <a:spLocks/>
              </p:cNvSpPr>
              <p:nvPr/>
            </p:nvSpPr>
            <p:spPr bwMode="grayWhite">
              <a:xfrm>
                <a:off x="8064" y="5947156"/>
                <a:ext cx="534988" cy="563563"/>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dirty="0"/>
              </a:p>
            </p:txBody>
          </p:sp>
          <p:sp>
            <p:nvSpPr>
              <p:cNvPr id="30" name="Freeform 17"/>
              <p:cNvSpPr>
                <a:spLocks/>
              </p:cNvSpPr>
              <p:nvPr/>
            </p:nvSpPr>
            <p:spPr bwMode="grayWhite">
              <a:xfrm>
                <a:off x="274764" y="6323394"/>
                <a:ext cx="676275" cy="541338"/>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dirty="0"/>
              </a:p>
            </p:txBody>
          </p:sp>
        </p:grpSp>
      </p:grp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p>
            <a:r>
              <a:rPr lang="en-US" smtClean="0"/>
              <a:t>Click to edit Master title style</a:t>
            </a:r>
            <a:endParaRPr dirty="0"/>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fld id="{5A4F0574-43A3-46A0-8870-1B2305CBE5B3}" type="datetime1">
              <a:rPr lang="en-US" smtClean="0"/>
              <a:pPr/>
              <a:t>11/20/2017</a:t>
            </a:fld>
            <a:endParaRPr lang="en-US" dirty="0"/>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r>
              <a:rPr lang="en-US" dirty="0"/>
              <a:t>Add a footer</a:t>
            </a:r>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109233160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cap="none" spc="0">
          <a:ln w="22225">
            <a:solidFill>
              <a:schemeClr val="tx2"/>
            </a:solidFill>
            <a:prstDash val="solid"/>
          </a:ln>
          <a:solidFill>
            <a:schemeClr val="tx2"/>
          </a:solidFill>
          <a:effectLst/>
          <a:latin typeface="+mj-lt"/>
          <a:ea typeface="+mj-ea"/>
          <a:cs typeface="+mj-cs"/>
        </a:defRPr>
      </a:lvl1pPr>
    </p:titleStyle>
    <p:bodyStyle>
      <a:lvl1pPr marL="246888" indent="-246888" algn="l" defTabSz="914400" rtl="0" eaLnBrk="1" latinLnBrk="0" hangingPunct="1">
        <a:lnSpc>
          <a:spcPct val="90000"/>
        </a:lnSpc>
        <a:spcBef>
          <a:spcPts val="1400"/>
        </a:spcBef>
        <a:buClr>
          <a:schemeClr val="tx2"/>
        </a:buClr>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Clr>
          <a:schemeClr val="tx2"/>
        </a:buClr>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Clr>
          <a:schemeClr val="tx2"/>
        </a:buClr>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Clr>
          <a:schemeClr val="tx2"/>
        </a:buClr>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3" pos="100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61565" y="1045120"/>
            <a:ext cx="8329031" cy="2680127"/>
          </a:xfrm>
        </p:spPr>
        <p:txBody>
          <a:bodyPr/>
          <a:lstStyle/>
          <a:p>
            <a:r>
              <a:rPr lang="en-US" sz="4400" dirty="0" smtClean="0"/>
              <a:t>Designing &amp; aligning parliamentary education programs to the curriculum</a:t>
            </a:r>
            <a:r>
              <a:rPr lang="en-US" dirty="0" smtClean="0"/>
              <a:t/>
            </a:r>
            <a:br>
              <a:rPr lang="en-US" dirty="0" smtClean="0"/>
            </a:br>
            <a:endParaRPr lang="en-US" dirty="0"/>
          </a:p>
        </p:txBody>
      </p:sp>
      <p:sp>
        <p:nvSpPr>
          <p:cNvPr id="2" name="Subtitle 1"/>
          <p:cNvSpPr>
            <a:spLocks noGrp="1"/>
          </p:cNvSpPr>
          <p:nvPr>
            <p:ph type="subTitle" idx="1"/>
          </p:nvPr>
        </p:nvSpPr>
        <p:spPr>
          <a:xfrm>
            <a:off x="1861565" y="3284984"/>
            <a:ext cx="8574893" cy="1656184"/>
          </a:xfrm>
        </p:spPr>
        <p:txBody>
          <a:bodyPr>
            <a:normAutofit/>
          </a:bodyPr>
          <a:lstStyle/>
          <a:p>
            <a:r>
              <a:rPr lang="en-US" dirty="0" smtClean="0"/>
              <a:t>A Teacher's Perspective</a:t>
            </a:r>
          </a:p>
          <a:p>
            <a:endParaRPr lang="en-US" sz="2600" dirty="0" smtClean="0"/>
          </a:p>
          <a:p>
            <a:r>
              <a:rPr lang="en-US" sz="2600" dirty="0" smtClean="0"/>
              <a:t>Sandra Venneri </a:t>
            </a:r>
          </a:p>
          <a:p>
            <a:r>
              <a:rPr lang="en-US" sz="2000" dirty="0" smtClean="0"/>
              <a:t>Whitefriars College, Donvale</a:t>
            </a:r>
            <a:endParaRPr lang="en-US" sz="2000" dirty="0"/>
          </a:p>
        </p:txBody>
      </p:sp>
      <p:pic>
        <p:nvPicPr>
          <p:cNvPr id="4" name="Picture 3" descr="Vic Pal House.jpg"/>
          <p:cNvPicPr>
            <a:picLocks noChangeAspect="1"/>
          </p:cNvPicPr>
          <p:nvPr/>
        </p:nvPicPr>
        <p:blipFill>
          <a:blip r:embed="rId2" cstate="print"/>
          <a:stretch>
            <a:fillRect/>
          </a:stretch>
        </p:blipFill>
        <p:spPr>
          <a:xfrm>
            <a:off x="7534572" y="3933056"/>
            <a:ext cx="4057368" cy="2700000"/>
          </a:xfrm>
          <a:prstGeom prst="rect">
            <a:avLst/>
          </a:prstGeom>
        </p:spPr>
      </p:pic>
    </p:spTree>
    <p:extLst>
      <p:ext uri="{BB962C8B-B14F-4D97-AF65-F5344CB8AC3E}">
        <p14:creationId xmlns:p14="http://schemas.microsoft.com/office/powerpoint/2010/main" val="25898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Professional learning for teachers</a:t>
            </a:r>
            <a:endParaRPr lang="en-AU" dirty="0"/>
          </a:p>
        </p:txBody>
      </p:sp>
      <p:sp>
        <p:nvSpPr>
          <p:cNvPr id="3" name="Content Placeholder 2"/>
          <p:cNvSpPr>
            <a:spLocks noGrp="1"/>
          </p:cNvSpPr>
          <p:nvPr>
            <p:ph idx="1"/>
          </p:nvPr>
        </p:nvSpPr>
        <p:spPr/>
        <p:txBody>
          <a:bodyPr>
            <a:normAutofit/>
          </a:bodyPr>
          <a:lstStyle/>
          <a:p>
            <a:r>
              <a:rPr lang="en-AU" sz="2000" dirty="0" smtClean="0"/>
              <a:t>Value of presenting at conferences employing a hands-on approach</a:t>
            </a:r>
          </a:p>
          <a:p>
            <a:r>
              <a:rPr lang="en-AU" sz="2000" dirty="0" smtClean="0"/>
              <a:t>Focussing on specific topics such as “how to teach about committees”</a:t>
            </a:r>
          </a:p>
          <a:p>
            <a:r>
              <a:rPr lang="en-AU" sz="2000" dirty="0" smtClean="0"/>
              <a:t>Accessibility of webinars </a:t>
            </a:r>
          </a:p>
          <a:p>
            <a:r>
              <a:rPr lang="en-AU" sz="2000" dirty="0" smtClean="0"/>
              <a:t>Downloadable PDFs to support face-to-face professional learning</a:t>
            </a:r>
          </a:p>
          <a:p>
            <a:r>
              <a:rPr lang="en-AU" sz="2000" dirty="0" smtClean="0"/>
              <a:t>Provision of professional development for pre-service teachers</a:t>
            </a:r>
            <a:endParaRPr lang="en-AU" sz="2000" dirty="0"/>
          </a:p>
        </p:txBody>
      </p:sp>
    </p:spTree>
    <p:extLst>
      <p:ext uri="{BB962C8B-B14F-4D97-AF65-F5344CB8AC3E}">
        <p14:creationId xmlns:p14="http://schemas.microsoft.com/office/powerpoint/2010/main" val="160787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68875" y="0"/>
            <a:ext cx="9782801" cy="1239837"/>
          </a:xfrm>
        </p:spPr>
        <p:txBody>
          <a:bodyPr/>
          <a:lstStyle/>
          <a:p>
            <a:r>
              <a:rPr lang="en-US" dirty="0" smtClean="0"/>
              <a:t>Advisory Panel</a:t>
            </a:r>
            <a:endParaRPr lang="en-US" dirty="0"/>
          </a:p>
        </p:txBody>
      </p:sp>
      <p:sp>
        <p:nvSpPr>
          <p:cNvPr id="14" name="Content Placeholder 13"/>
          <p:cNvSpPr>
            <a:spLocks noGrp="1"/>
          </p:cNvSpPr>
          <p:nvPr>
            <p:ph idx="1"/>
          </p:nvPr>
        </p:nvSpPr>
        <p:spPr>
          <a:xfrm>
            <a:off x="1413892" y="1340768"/>
            <a:ext cx="10160032" cy="5429200"/>
          </a:xfrm>
        </p:spPr>
        <p:txBody>
          <a:bodyPr>
            <a:noAutofit/>
          </a:bodyPr>
          <a:lstStyle/>
          <a:p>
            <a:pPr lvl="0">
              <a:lnSpc>
                <a:spcPct val="150000"/>
              </a:lnSpc>
              <a:spcBef>
                <a:spcPts val="300"/>
              </a:spcBef>
              <a:spcAft>
                <a:spcPts val="300"/>
              </a:spcAft>
            </a:pPr>
            <a:r>
              <a:rPr lang="en-US" sz="2000" dirty="0" smtClean="0"/>
              <a:t>May 2016 – applications were invited </a:t>
            </a:r>
            <a:r>
              <a:rPr lang="en-GB" sz="2000" dirty="0" smtClean="0"/>
              <a:t>to </a:t>
            </a:r>
            <a:r>
              <a:rPr lang="en-GB" sz="2000" dirty="0"/>
              <a:t>join the </a:t>
            </a:r>
            <a:r>
              <a:rPr lang="en-GB" sz="2000" dirty="0" smtClean="0"/>
              <a:t>Advisory Panel to </a:t>
            </a:r>
            <a:r>
              <a:rPr lang="en-GB" sz="2000" dirty="0"/>
              <a:t>help shape the Victorian Parliament’s education </a:t>
            </a:r>
            <a:r>
              <a:rPr lang="en-GB" sz="2000" dirty="0" smtClean="0"/>
              <a:t>program and to provide advice on:</a:t>
            </a:r>
          </a:p>
          <a:p>
            <a:pPr marL="896938" lvl="0" indent="-266700">
              <a:lnSpc>
                <a:spcPct val="150000"/>
              </a:lnSpc>
              <a:spcBef>
                <a:spcPts val="300"/>
              </a:spcBef>
              <a:spcAft>
                <a:spcPts val="300"/>
              </a:spcAft>
              <a:buFont typeface="Arial" panose="020B0604020202020204" pitchFamily="34" charset="0"/>
              <a:buChar char="•"/>
            </a:pPr>
            <a:r>
              <a:rPr lang="en-GB" sz="1800" dirty="0"/>
              <a:t>The direction and focus of the parliamentary education program, including activities, events and resources</a:t>
            </a:r>
            <a:endParaRPr lang="en-AU" sz="1800" dirty="0"/>
          </a:p>
          <a:p>
            <a:pPr marL="896938" lvl="0" indent="-266700">
              <a:lnSpc>
                <a:spcPct val="150000"/>
              </a:lnSpc>
              <a:spcBef>
                <a:spcPts val="300"/>
              </a:spcBef>
              <a:spcAft>
                <a:spcPts val="300"/>
              </a:spcAft>
              <a:buFont typeface="Arial" panose="020B0604020202020204" pitchFamily="34" charset="0"/>
              <a:buChar char="•"/>
            </a:pPr>
            <a:r>
              <a:rPr lang="en-GB" sz="1800" dirty="0"/>
              <a:t>Ongoing development of the program in line with the curriculum and contemporary teaching practices</a:t>
            </a:r>
            <a:endParaRPr lang="en-AU" sz="1800" dirty="0"/>
          </a:p>
          <a:p>
            <a:pPr marL="896938" lvl="0" indent="-266700">
              <a:lnSpc>
                <a:spcPct val="150000"/>
              </a:lnSpc>
              <a:spcBef>
                <a:spcPts val="300"/>
              </a:spcBef>
              <a:spcAft>
                <a:spcPts val="300"/>
              </a:spcAft>
              <a:buFont typeface="Arial" panose="020B0604020202020204" pitchFamily="34" charset="0"/>
              <a:buChar char="•"/>
            </a:pPr>
            <a:r>
              <a:rPr lang="en-GB" sz="1800" dirty="0"/>
              <a:t>Opportunities for broadening the reach of the program, particularly to engage with educators and students who do not currently access it</a:t>
            </a:r>
            <a:endParaRPr lang="en-AU" sz="1800" dirty="0"/>
          </a:p>
          <a:p>
            <a:pPr marL="896938" lvl="0" indent="-266700">
              <a:lnSpc>
                <a:spcPct val="150000"/>
              </a:lnSpc>
              <a:spcBef>
                <a:spcPts val="300"/>
              </a:spcBef>
              <a:spcAft>
                <a:spcPts val="300"/>
              </a:spcAft>
              <a:buFont typeface="Arial" panose="020B0604020202020204" pitchFamily="34" charset="0"/>
              <a:buChar char="•"/>
            </a:pPr>
            <a:r>
              <a:rPr lang="en-GB" sz="1800" dirty="0"/>
              <a:t>Options to enhance the program through the use of ICT.</a:t>
            </a:r>
            <a:endParaRPr lang="en-AU" sz="1800" dirty="0"/>
          </a:p>
          <a:p>
            <a:pPr lvl="0">
              <a:lnSpc>
                <a:spcPct val="150000"/>
              </a:lnSpc>
              <a:spcBef>
                <a:spcPts val="300"/>
              </a:spcBef>
              <a:spcAft>
                <a:spcPts val="300"/>
              </a:spcAft>
            </a:pPr>
            <a:r>
              <a:rPr lang="en-AU" sz="2000" dirty="0" smtClean="0"/>
              <a:t>A panel of </a:t>
            </a:r>
            <a:r>
              <a:rPr lang="en-GB" sz="2000" dirty="0" smtClean="0"/>
              <a:t>10 </a:t>
            </a:r>
            <a:r>
              <a:rPr lang="en-GB" sz="2000" dirty="0"/>
              <a:t>educators </a:t>
            </a:r>
            <a:r>
              <a:rPr lang="en-GB" sz="2000" dirty="0" smtClean="0"/>
              <a:t>currently </a:t>
            </a:r>
            <a:r>
              <a:rPr lang="en-GB" sz="2000" dirty="0"/>
              <a:t>working in the Victorian education </a:t>
            </a:r>
            <a:r>
              <a:rPr lang="en-GB" sz="2000" dirty="0" smtClean="0"/>
              <a:t>system, whose experience reflected </a:t>
            </a:r>
            <a:r>
              <a:rPr lang="en-GB" sz="2000" dirty="0"/>
              <a:t>its </a:t>
            </a:r>
            <a:r>
              <a:rPr lang="en-GB" sz="2000" dirty="0" smtClean="0"/>
              <a:t>diversity, was formed. </a:t>
            </a:r>
            <a:endParaRPr lang="en-GB" sz="1200" dirty="0"/>
          </a:p>
        </p:txBody>
      </p:sp>
    </p:spTree>
    <p:extLst>
      <p:ext uri="{BB962C8B-B14F-4D97-AF65-F5344CB8AC3E}">
        <p14:creationId xmlns:p14="http://schemas.microsoft.com/office/powerpoint/2010/main" val="330692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436" y="-171400"/>
            <a:ext cx="9782801" cy="1239837"/>
          </a:xfrm>
        </p:spPr>
        <p:txBody>
          <a:bodyPr/>
          <a:lstStyle/>
          <a:p>
            <a:r>
              <a:rPr lang="en-AU" dirty="0" smtClean="0"/>
              <a:t>The starting point – what, how &amp; who?</a:t>
            </a:r>
            <a:endParaRPr lang="en-AU" dirty="0"/>
          </a:p>
        </p:txBody>
      </p:sp>
      <p:sp>
        <p:nvSpPr>
          <p:cNvPr id="3" name="Content Placeholder 2"/>
          <p:cNvSpPr>
            <a:spLocks noGrp="1"/>
          </p:cNvSpPr>
          <p:nvPr>
            <p:ph idx="1"/>
          </p:nvPr>
        </p:nvSpPr>
        <p:spPr>
          <a:xfrm>
            <a:off x="1593436" y="1196752"/>
            <a:ext cx="9782801" cy="5400600"/>
          </a:xfrm>
        </p:spPr>
        <p:txBody>
          <a:bodyPr>
            <a:normAutofit fontScale="92500" lnSpcReduction="10000"/>
          </a:bodyPr>
          <a:lstStyle/>
          <a:p>
            <a:r>
              <a:rPr lang="en-AU" b="1" dirty="0" smtClean="0"/>
              <a:t>Current needs of schools: </a:t>
            </a:r>
          </a:p>
          <a:p>
            <a:pPr lvl="1"/>
            <a:r>
              <a:rPr lang="en-AU" sz="2100" dirty="0" smtClean="0"/>
              <a:t>i.e., identified the growth of VCAL, impact of mandated civics and citizenship curriculum in the middle years, role of professional learning to build teacher confidence, needs of regional areas and adult learners </a:t>
            </a:r>
          </a:p>
          <a:p>
            <a:r>
              <a:rPr lang="en-AU" b="1" dirty="0" smtClean="0"/>
              <a:t>Platforms </a:t>
            </a:r>
            <a:r>
              <a:rPr lang="en-AU" b="1" dirty="0"/>
              <a:t>for information delivery to schools</a:t>
            </a:r>
            <a:r>
              <a:rPr lang="en-AU" b="1" dirty="0" smtClean="0"/>
              <a:t>:</a:t>
            </a:r>
          </a:p>
          <a:p>
            <a:pPr lvl="1"/>
            <a:r>
              <a:rPr lang="en-AU" sz="2100" dirty="0" smtClean="0"/>
              <a:t>i.e., a mix of digital and print is important, multimedia material needs to be engaging – the content needs to have a look and feel the relates to the audience, re style in which the material is edited and the graphics and language used, interactive and topic based resources are very useful, essential learnings need to be explicit to assist teachers in lesson planning</a:t>
            </a:r>
            <a:endParaRPr lang="en-AU" sz="2100" dirty="0"/>
          </a:p>
          <a:p>
            <a:r>
              <a:rPr lang="en-AU" b="1" dirty="0" smtClean="0"/>
              <a:t>Engaging with diverse audiences: </a:t>
            </a:r>
          </a:p>
          <a:p>
            <a:pPr lvl="1"/>
            <a:r>
              <a:rPr lang="en-AU" sz="1900" dirty="0" smtClean="0"/>
              <a:t>i.e., costs for regional students to participate in city-based programs are prohibitive, a multicultural day at Parliament House for EAL students and  community outreach to public housing estates were suggested, development of a parliament app was recommended as was on-site professional learning for teachers with a hands-on practical emphasis, devolvement of effective communication networks/ channels and a creative marketing approach should be a priority to ensure a wider reach for the existing – and new - parliamentary education programs and resources.</a:t>
            </a:r>
          </a:p>
          <a:p>
            <a:pPr marL="0" indent="0">
              <a:buNone/>
            </a:pPr>
            <a:endParaRPr lang="en-AU" dirty="0"/>
          </a:p>
        </p:txBody>
      </p:sp>
    </p:spTree>
    <p:extLst>
      <p:ext uri="{BB962C8B-B14F-4D97-AF65-F5344CB8AC3E}">
        <p14:creationId xmlns:p14="http://schemas.microsoft.com/office/powerpoint/2010/main" val="15546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436" y="-34556"/>
            <a:ext cx="9782801" cy="1239837"/>
          </a:xfrm>
        </p:spPr>
        <p:txBody>
          <a:bodyPr/>
          <a:lstStyle/>
          <a:p>
            <a:r>
              <a:rPr lang="en-AU" dirty="0" smtClean="0"/>
              <a:t>The next step – A Teacher Survey: </a:t>
            </a:r>
            <a:endParaRPr lang="en-AU" dirty="0"/>
          </a:p>
        </p:txBody>
      </p:sp>
      <p:sp>
        <p:nvSpPr>
          <p:cNvPr id="3" name="Content Placeholder 2"/>
          <p:cNvSpPr>
            <a:spLocks noGrp="1"/>
          </p:cNvSpPr>
          <p:nvPr>
            <p:ph idx="1"/>
          </p:nvPr>
        </p:nvSpPr>
        <p:spPr/>
        <p:txBody>
          <a:bodyPr>
            <a:normAutofit/>
          </a:bodyPr>
          <a:lstStyle/>
          <a:p>
            <a:r>
              <a:rPr lang="en-AU" sz="2000" dirty="0" smtClean="0"/>
              <a:t>Creation of an online teacher survey to inform the Panel of what is currently in use in the community, what teachers value and want .</a:t>
            </a:r>
          </a:p>
          <a:p>
            <a:r>
              <a:rPr lang="en-AU" sz="2000" dirty="0" smtClean="0"/>
              <a:t>Early March 2017 the survey was distributed via a link within </a:t>
            </a:r>
            <a:r>
              <a:rPr lang="en-AU" sz="2000" dirty="0"/>
              <a:t>the </a:t>
            </a:r>
            <a:r>
              <a:rPr lang="en-AU" sz="2000" i="1" dirty="0"/>
              <a:t>Springboard</a:t>
            </a:r>
            <a:r>
              <a:rPr lang="en-AU" sz="2000" dirty="0"/>
              <a:t> </a:t>
            </a:r>
            <a:r>
              <a:rPr lang="en-AU" sz="2000" dirty="0" smtClean="0"/>
              <a:t>newsletter and promoted on the Parliament of Victoria website </a:t>
            </a:r>
            <a:r>
              <a:rPr lang="en-AU" sz="2000" dirty="0"/>
              <a:t>and Facebook page.  </a:t>
            </a:r>
          </a:p>
          <a:p>
            <a:pPr marL="0" indent="0">
              <a:buNone/>
            </a:pPr>
            <a:endParaRPr lang="en-AU" sz="2400" dirty="0" smtClean="0"/>
          </a:p>
          <a:p>
            <a:pPr marL="0" indent="0">
              <a:buNone/>
            </a:pPr>
            <a:r>
              <a:rPr lang="en-AU" sz="2400" b="1" dirty="0"/>
              <a:t>In the meantime </a:t>
            </a:r>
            <a:r>
              <a:rPr lang="en-AU" sz="2400" b="1" dirty="0" smtClean="0"/>
              <a:t>…</a:t>
            </a:r>
          </a:p>
          <a:p>
            <a:r>
              <a:rPr lang="en-AU" sz="2000" dirty="0" smtClean="0"/>
              <a:t>Proposed </a:t>
            </a:r>
            <a:r>
              <a:rPr lang="en-AU" sz="2000" dirty="0"/>
              <a:t>projects for 2017:</a:t>
            </a:r>
          </a:p>
          <a:p>
            <a:pPr lvl="1"/>
            <a:r>
              <a:rPr lang="en-AU" sz="2000" dirty="0"/>
              <a:t>Year 8-10 resources to reflect the Victorian Curriculum</a:t>
            </a:r>
          </a:p>
          <a:p>
            <a:pPr lvl="1"/>
            <a:r>
              <a:rPr lang="en-AU" sz="2000" dirty="0"/>
              <a:t>Newly accredited VCE Legal Studies to be implemented in 2018 – emphasis on the work of Committees and Royal Commissions</a:t>
            </a:r>
          </a:p>
          <a:p>
            <a:pPr lvl="1"/>
            <a:r>
              <a:rPr lang="en-AU" sz="2000" dirty="0"/>
              <a:t>Adult education resources</a:t>
            </a:r>
          </a:p>
          <a:p>
            <a:pPr marL="365760" lvl="1" indent="0">
              <a:buNone/>
            </a:pPr>
            <a:endParaRPr lang="en-AU" sz="1600" dirty="0"/>
          </a:p>
        </p:txBody>
      </p:sp>
    </p:spTree>
    <p:extLst>
      <p:ext uri="{BB962C8B-B14F-4D97-AF65-F5344CB8AC3E}">
        <p14:creationId xmlns:p14="http://schemas.microsoft.com/office/powerpoint/2010/main" val="402033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arn(inVertical)">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Teacher Survey – what did we learn?</a:t>
            </a:r>
            <a:endParaRPr lang="en-AU" dirty="0"/>
          </a:p>
        </p:txBody>
      </p:sp>
      <p:sp>
        <p:nvSpPr>
          <p:cNvPr id="3" name="Content Placeholder 2"/>
          <p:cNvSpPr>
            <a:spLocks noGrp="1"/>
          </p:cNvSpPr>
          <p:nvPr>
            <p:ph idx="1"/>
          </p:nvPr>
        </p:nvSpPr>
        <p:spPr/>
        <p:txBody>
          <a:bodyPr>
            <a:normAutofit/>
          </a:bodyPr>
          <a:lstStyle/>
          <a:p>
            <a:r>
              <a:rPr lang="en-AU" sz="2000" dirty="0" smtClean="0"/>
              <a:t>Responses to the question on levels of confidence in teaching civics and citizenship suggested that there is a need for more professional learning in this area.</a:t>
            </a:r>
          </a:p>
          <a:p>
            <a:r>
              <a:rPr lang="en-AU" sz="2000" dirty="0" smtClean="0"/>
              <a:t>The high percentage of respondents who had not accessed parliament’s programs suggested that there is a market to tap in to and service; completing the survey is a start!</a:t>
            </a:r>
          </a:p>
          <a:p>
            <a:r>
              <a:rPr lang="en-AU" sz="2000" dirty="0" smtClean="0"/>
              <a:t>Needs of metro and regional teachers differ significantly; traditional print resources are still needed</a:t>
            </a:r>
            <a:endParaRPr lang="en-AU" sz="2000" dirty="0"/>
          </a:p>
        </p:txBody>
      </p:sp>
    </p:spTree>
    <p:extLst>
      <p:ext uri="{BB962C8B-B14F-4D97-AF65-F5344CB8AC3E}">
        <p14:creationId xmlns:p14="http://schemas.microsoft.com/office/powerpoint/2010/main" val="263165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suggestions?</a:t>
            </a:r>
            <a:endParaRPr lang="en-AU" dirty="0"/>
          </a:p>
        </p:txBody>
      </p:sp>
      <p:sp>
        <p:nvSpPr>
          <p:cNvPr id="3" name="Content Placeholder 2"/>
          <p:cNvSpPr>
            <a:spLocks noGrp="1"/>
          </p:cNvSpPr>
          <p:nvPr>
            <p:ph idx="1"/>
          </p:nvPr>
        </p:nvSpPr>
        <p:spPr/>
        <p:txBody>
          <a:bodyPr>
            <a:normAutofit/>
          </a:bodyPr>
          <a:lstStyle/>
          <a:p>
            <a:r>
              <a:rPr lang="en-AU" sz="2000" dirty="0" smtClean="0"/>
              <a:t>Series of  </a:t>
            </a:r>
            <a:r>
              <a:rPr lang="en-AU" sz="2000" dirty="0"/>
              <a:t>lesson plans be </a:t>
            </a:r>
            <a:r>
              <a:rPr lang="en-AU" sz="2000" dirty="0" smtClean="0"/>
              <a:t>developed that would include hyperlinks to tours and program information, and references to the Victorian </a:t>
            </a:r>
            <a:r>
              <a:rPr lang="en-AU" sz="2000" dirty="0"/>
              <a:t>C</a:t>
            </a:r>
            <a:r>
              <a:rPr lang="en-AU" sz="2000" dirty="0" smtClean="0"/>
              <a:t>urriculum on the VCAA website</a:t>
            </a:r>
          </a:p>
          <a:p>
            <a:r>
              <a:rPr lang="en-AU" sz="2000" dirty="0" smtClean="0"/>
              <a:t>Proposed topics: the role of parliamentary committees, the suffragette movement and petitions as way of engaging with parliament</a:t>
            </a:r>
          </a:p>
          <a:p>
            <a:r>
              <a:rPr lang="en-AU" sz="2000" dirty="0" smtClean="0"/>
              <a:t>A digital resource module prototype on the 8 Hour Day was proposed and a contractor since engaged and is progressing.</a:t>
            </a:r>
          </a:p>
          <a:p>
            <a:r>
              <a:rPr lang="en-AU" sz="2000" dirty="0" smtClean="0"/>
              <a:t>The intention is to develop a series of modules supported by lesson plans that focus on historical events in Victoria's history.</a:t>
            </a:r>
          </a:p>
        </p:txBody>
      </p:sp>
    </p:spTree>
    <p:extLst>
      <p:ext uri="{BB962C8B-B14F-4D97-AF65-F5344CB8AC3E}">
        <p14:creationId xmlns:p14="http://schemas.microsoft.com/office/powerpoint/2010/main" val="174610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01924" y="476672"/>
            <a:ext cx="8677275" cy="2209800"/>
          </a:xfrm>
          <a:prstGeom prst="rect">
            <a:avLst/>
          </a:prstGeom>
        </p:spPr>
      </p:pic>
      <p:pic>
        <p:nvPicPr>
          <p:cNvPr id="5" name="Picture 4"/>
          <p:cNvPicPr>
            <a:picLocks noChangeAspect="1"/>
          </p:cNvPicPr>
          <p:nvPr/>
        </p:nvPicPr>
        <p:blipFill>
          <a:blip r:embed="rId3"/>
          <a:stretch>
            <a:fillRect/>
          </a:stretch>
        </p:blipFill>
        <p:spPr>
          <a:xfrm>
            <a:off x="1701924" y="3284984"/>
            <a:ext cx="8772525" cy="2600325"/>
          </a:xfrm>
          <a:prstGeom prst="rect">
            <a:avLst/>
          </a:prstGeom>
        </p:spPr>
      </p:pic>
    </p:spTree>
    <p:extLst>
      <p:ext uri="{BB962C8B-B14F-4D97-AF65-F5344CB8AC3E}">
        <p14:creationId xmlns:p14="http://schemas.microsoft.com/office/powerpoint/2010/main" val="244598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772" y="132085"/>
            <a:ext cx="5004246" cy="1188000"/>
          </a:xfrm>
          <a:prstGeom prst="rect">
            <a:avLst/>
          </a:prstGeom>
        </p:spPr>
      </p:pic>
      <p:sp>
        <p:nvSpPr>
          <p:cNvPr id="11" name="Content Placeholder 10"/>
          <p:cNvSpPr>
            <a:spLocks noGrp="1"/>
          </p:cNvSpPr>
          <p:nvPr>
            <p:ph sz="quarter" idx="4"/>
          </p:nvPr>
        </p:nvSpPr>
        <p:spPr>
          <a:xfrm>
            <a:off x="6873882" y="3202432"/>
            <a:ext cx="4818888" cy="3655568"/>
          </a:xfrm>
        </p:spPr>
        <p:txBody>
          <a:bodyPr>
            <a:normAutofit/>
          </a:bodyPr>
          <a:lstStyle/>
          <a:p>
            <a:r>
              <a:rPr lang="en-AU" sz="2000" dirty="0" smtClean="0"/>
              <a:t>Learning Goals</a:t>
            </a:r>
          </a:p>
          <a:p>
            <a:r>
              <a:rPr lang="en-AU" sz="2000" dirty="0" smtClean="0"/>
              <a:t>Resources &amp; Materials</a:t>
            </a:r>
          </a:p>
          <a:p>
            <a:r>
              <a:rPr lang="en-AU" sz="2000" dirty="0" smtClean="0"/>
              <a:t>Activities</a:t>
            </a:r>
            <a:endParaRPr lang="en-AU" sz="2000" dirty="0"/>
          </a:p>
        </p:txBody>
      </p:sp>
      <p:pic>
        <p:nvPicPr>
          <p:cNvPr id="6" name="Content Placeholder 5"/>
          <p:cNvPicPr>
            <a:picLocks noGrp="1" noChangeAspect="1"/>
          </p:cNvPicPr>
          <p:nvPr>
            <p:ph idx="4294967295"/>
          </p:nvPr>
        </p:nvPicPr>
        <p:blipFill>
          <a:blip r:embed="rId3"/>
          <a:stretch>
            <a:fillRect/>
          </a:stretch>
        </p:blipFill>
        <p:spPr>
          <a:xfrm>
            <a:off x="765820" y="2636912"/>
            <a:ext cx="5799138" cy="3997325"/>
          </a:xfrm>
          <a:prstGeom prst="rect">
            <a:avLst/>
          </a:prstGeom>
        </p:spPr>
      </p:pic>
      <p:pic>
        <p:nvPicPr>
          <p:cNvPr id="5" name="Picture 4"/>
          <p:cNvPicPr>
            <a:picLocks noChangeAspect="1"/>
          </p:cNvPicPr>
          <p:nvPr/>
        </p:nvPicPr>
        <p:blipFill>
          <a:blip r:embed="rId4"/>
          <a:stretch>
            <a:fillRect/>
          </a:stretch>
        </p:blipFill>
        <p:spPr>
          <a:xfrm>
            <a:off x="2796843" y="1412776"/>
            <a:ext cx="6642270" cy="1404000"/>
          </a:xfrm>
          <a:prstGeom prst="rect">
            <a:avLst/>
          </a:prstGeom>
        </p:spPr>
      </p:pic>
    </p:spTree>
    <p:extLst>
      <p:ext uri="{BB962C8B-B14F-4D97-AF65-F5344CB8AC3E}">
        <p14:creationId xmlns:p14="http://schemas.microsoft.com/office/powerpoint/2010/main" val="63263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9756" y="656632"/>
            <a:ext cx="3904699" cy="2700000"/>
          </a:xfrm>
          <a:prstGeom prst="rect">
            <a:avLst/>
          </a:prstGeom>
        </p:spPr>
      </p:pic>
      <p:pic>
        <p:nvPicPr>
          <p:cNvPr id="6" name="Picture 5"/>
          <p:cNvPicPr>
            <a:picLocks noChangeAspect="1"/>
          </p:cNvPicPr>
          <p:nvPr/>
        </p:nvPicPr>
        <p:blipFill>
          <a:blip r:embed="rId3"/>
          <a:stretch>
            <a:fillRect/>
          </a:stretch>
        </p:blipFill>
        <p:spPr>
          <a:xfrm>
            <a:off x="7218685" y="3501008"/>
            <a:ext cx="4435659" cy="3132000"/>
          </a:xfrm>
          <a:prstGeom prst="rect">
            <a:avLst/>
          </a:prstGeom>
        </p:spPr>
      </p:pic>
      <p:pic>
        <p:nvPicPr>
          <p:cNvPr id="7" name="Picture 6"/>
          <p:cNvPicPr>
            <a:picLocks noChangeAspect="1"/>
          </p:cNvPicPr>
          <p:nvPr/>
        </p:nvPicPr>
        <p:blipFill>
          <a:blip r:embed="rId4"/>
          <a:stretch>
            <a:fillRect/>
          </a:stretch>
        </p:blipFill>
        <p:spPr>
          <a:xfrm>
            <a:off x="9766820" y="1790656"/>
            <a:ext cx="1745832" cy="2484000"/>
          </a:xfrm>
          <a:prstGeom prst="rect">
            <a:avLst/>
          </a:prstGeom>
        </p:spPr>
      </p:pic>
      <p:pic>
        <p:nvPicPr>
          <p:cNvPr id="8" name="Content Placeholder 3"/>
          <p:cNvPicPr>
            <a:picLocks noChangeAspect="1"/>
          </p:cNvPicPr>
          <p:nvPr/>
        </p:nvPicPr>
        <p:blipFill>
          <a:blip r:embed="rId5"/>
          <a:stretch>
            <a:fillRect/>
          </a:stretch>
        </p:blipFill>
        <p:spPr>
          <a:xfrm>
            <a:off x="4477454" y="116632"/>
            <a:ext cx="4748432" cy="3240000"/>
          </a:xfrm>
          <a:prstGeom prst="rect">
            <a:avLst/>
          </a:prstGeom>
        </p:spPr>
      </p:pic>
      <p:pic>
        <p:nvPicPr>
          <p:cNvPr id="9" name="Picture 8"/>
          <p:cNvPicPr>
            <a:picLocks noChangeAspect="1"/>
          </p:cNvPicPr>
          <p:nvPr/>
        </p:nvPicPr>
        <p:blipFill>
          <a:blip r:embed="rId6"/>
          <a:stretch>
            <a:fillRect/>
          </a:stretch>
        </p:blipFill>
        <p:spPr>
          <a:xfrm>
            <a:off x="189756" y="3933056"/>
            <a:ext cx="6648450" cy="2400300"/>
          </a:xfrm>
          <a:prstGeom prst="rect">
            <a:avLst/>
          </a:prstGeom>
        </p:spPr>
      </p:pic>
    </p:spTree>
    <p:extLst>
      <p:ext uri="{BB962C8B-B14F-4D97-AF65-F5344CB8AC3E}">
        <p14:creationId xmlns:p14="http://schemas.microsoft.com/office/powerpoint/2010/main" val="157177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igsaw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Jigsaw design slides.potx" id="{263AEB51-B942-4F3D-9A9B-204C75197456}" vid="{3DA53443-4228-4E41-8F09-CB346F47C076}"/>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Jigsaw design slides</Template>
  <TotalTime>263</TotalTime>
  <Words>631</Words>
  <Application>Microsoft Office PowerPoint</Application>
  <PresentationFormat>Custom</PresentationFormat>
  <Paragraphs>46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Euphemia</vt:lpstr>
      <vt:lpstr>Jigsaw design template</vt:lpstr>
      <vt:lpstr>Designing &amp; aligning parliamentary education programs to the curriculum </vt:lpstr>
      <vt:lpstr>Advisory Panel</vt:lpstr>
      <vt:lpstr>The starting point – what, how &amp; who?</vt:lpstr>
      <vt:lpstr>The next step – A Teacher Survey: </vt:lpstr>
      <vt:lpstr>Teacher Survey – what did we learn?</vt:lpstr>
      <vt:lpstr>Further suggestions?</vt:lpstr>
      <vt:lpstr>PowerPoint Presentation</vt:lpstr>
      <vt:lpstr>PowerPoint Presentation</vt:lpstr>
      <vt:lpstr>PowerPoint Presentation</vt:lpstr>
      <vt:lpstr>Professional learning for teachers</vt:lpstr>
    </vt:vector>
  </TitlesOfParts>
  <Company>Whitefriars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Venneri, Sandra</dc:creator>
  <cp:lastModifiedBy>Suzie Luddon</cp:lastModifiedBy>
  <cp:revision>33</cp:revision>
  <cp:lastPrinted>2017-11-19T05:49:42Z</cp:lastPrinted>
  <dcterms:created xsi:type="dcterms:W3CDTF">2017-10-06T02:32:15Z</dcterms:created>
  <dcterms:modified xsi:type="dcterms:W3CDTF">2017-11-19T21:10:54Z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