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302" r:id="rId3"/>
    <p:sldId id="292" r:id="rId4"/>
    <p:sldId id="257" r:id="rId5"/>
    <p:sldId id="262" r:id="rId6"/>
    <p:sldId id="263" r:id="rId7"/>
    <p:sldId id="264" r:id="rId8"/>
    <p:sldId id="267" r:id="rId9"/>
    <p:sldId id="271" r:id="rId10"/>
    <p:sldId id="291" r:id="rId11"/>
    <p:sldId id="273" r:id="rId12"/>
    <p:sldId id="277" r:id="rId13"/>
    <p:sldId id="278" r:id="rId14"/>
    <p:sldId id="281" r:id="rId15"/>
    <p:sldId id="293" r:id="rId16"/>
    <p:sldId id="283" r:id="rId17"/>
    <p:sldId id="284" r:id="rId18"/>
    <p:sldId id="285" r:id="rId19"/>
    <p:sldId id="294" r:id="rId20"/>
    <p:sldId id="289" r:id="rId21"/>
    <p:sldId id="290" r:id="rId22"/>
    <p:sldId id="295" r:id="rId23"/>
    <p:sldId id="298" r:id="rId24"/>
    <p:sldId id="29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8153" autoAdjust="0"/>
  </p:normalViewPr>
  <p:slideViewPr>
    <p:cSldViewPr>
      <p:cViewPr>
        <p:scale>
          <a:sx n="100" d="100"/>
          <a:sy n="100" d="100"/>
        </p:scale>
        <p:origin x="-102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20001-DF12-4095-9ED2-5648370A3A58}" type="datetimeFigureOut">
              <a:rPr lang="en-AU" smtClean="0"/>
              <a:t>12/12/2013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528ED-EF4E-4043-9F3B-1D63FF1C9099}" type="slidenum">
              <a:rPr lang="en-AU" smtClean="0"/>
              <a:t>‹#›</a:t>
            </a:fld>
            <a:endParaRPr lang="en-AU"/>
          </a:p>
        </p:txBody>
      </p:sp>
    </p:spTree>
    <p:extLst>
      <p:ext uri="{BB962C8B-B14F-4D97-AF65-F5344CB8AC3E}">
        <p14:creationId xmlns:p14="http://schemas.microsoft.com/office/powerpoint/2010/main" val="261155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bdixon@aalf.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6873F6C-305C-43D0-A47B-D5FEA9689CAE}" type="slidenum">
              <a:rPr lang="en-AU" smtClean="0"/>
              <a:t>1</a:t>
            </a:fld>
            <a:endParaRPr lang="en-AU"/>
          </a:p>
        </p:txBody>
      </p:sp>
    </p:spTree>
    <p:extLst>
      <p:ext uri="{BB962C8B-B14F-4D97-AF65-F5344CB8AC3E}">
        <p14:creationId xmlns:p14="http://schemas.microsoft.com/office/powerpoint/2010/main" val="3113168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What opportunities does networked communication provide for students and schools?</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How</a:t>
            </a:r>
            <a:r>
              <a:rPr lang="en-AU" baseline="0" dirty="0" smtClean="0"/>
              <a:t> do we find balance between privacy and identity? </a:t>
            </a:r>
            <a:endParaRPr lang="en-AU" dirty="0" smtClean="0"/>
          </a:p>
          <a:p>
            <a:endParaRPr lang="en-AU" dirty="0"/>
          </a:p>
        </p:txBody>
      </p:sp>
      <p:sp>
        <p:nvSpPr>
          <p:cNvPr id="4" name="Slide Number Placeholder 3"/>
          <p:cNvSpPr>
            <a:spLocks noGrp="1"/>
          </p:cNvSpPr>
          <p:nvPr>
            <p:ph type="sldNum" sz="quarter" idx="10"/>
          </p:nvPr>
        </p:nvSpPr>
        <p:spPr/>
        <p:txBody>
          <a:bodyPr/>
          <a:lstStyle/>
          <a:p>
            <a:fld id="{9C4528ED-EF4E-4043-9F3B-1D63FF1C9099}" type="slidenum">
              <a:rPr lang="en-AU" smtClean="0"/>
              <a:t>11</a:t>
            </a:fld>
            <a:endParaRPr lang="en-AU"/>
          </a:p>
        </p:txBody>
      </p:sp>
    </p:spTree>
    <p:extLst>
      <p:ext uri="{BB962C8B-B14F-4D97-AF65-F5344CB8AC3E}">
        <p14:creationId xmlns:p14="http://schemas.microsoft.com/office/powerpoint/2010/main" val="2665065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solidFill>
              <a:latin typeface="FuturaLig" pitchFamily="50" charset="0"/>
            </a:endParaRPr>
          </a:p>
          <a:p>
            <a:endParaRPr lang="en-AU" dirty="0"/>
          </a:p>
        </p:txBody>
      </p:sp>
      <p:sp>
        <p:nvSpPr>
          <p:cNvPr id="4" name="Slide Number Placeholder 3"/>
          <p:cNvSpPr>
            <a:spLocks noGrp="1"/>
          </p:cNvSpPr>
          <p:nvPr>
            <p:ph type="sldNum" sz="quarter" idx="10"/>
          </p:nvPr>
        </p:nvSpPr>
        <p:spPr/>
        <p:txBody>
          <a:bodyPr/>
          <a:lstStyle/>
          <a:p>
            <a:fld id="{9C4528ED-EF4E-4043-9F3B-1D63FF1C9099}" type="slidenum">
              <a:rPr lang="en-AU" smtClean="0"/>
              <a:t>15</a:t>
            </a:fld>
            <a:endParaRPr lang="en-AU"/>
          </a:p>
        </p:txBody>
      </p:sp>
    </p:spTree>
    <p:extLst>
      <p:ext uri="{BB962C8B-B14F-4D97-AF65-F5344CB8AC3E}">
        <p14:creationId xmlns:p14="http://schemas.microsoft.com/office/powerpoint/2010/main" val="2368143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C4528ED-EF4E-4043-9F3B-1D63FF1C9099}" type="slidenum">
              <a:rPr lang="en-AU" smtClean="0"/>
              <a:t>17</a:t>
            </a:fld>
            <a:endParaRPr lang="en-AU"/>
          </a:p>
        </p:txBody>
      </p:sp>
    </p:spTree>
    <p:extLst>
      <p:ext uri="{BB962C8B-B14F-4D97-AF65-F5344CB8AC3E}">
        <p14:creationId xmlns:p14="http://schemas.microsoft.com/office/powerpoint/2010/main" val="78600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400" b="1" kern="1200" dirty="0" smtClean="0">
              <a:solidFill>
                <a:schemeClr val="tx1"/>
              </a:solidFill>
              <a:effectLst/>
              <a:latin typeface="+mn-lt"/>
              <a:ea typeface="+mn-ea"/>
              <a:cs typeface="+mn-cs"/>
            </a:endParaRPr>
          </a:p>
          <a:p>
            <a:r>
              <a:rPr lang="en-AU" sz="1400" b="1" kern="1200" dirty="0" smtClean="0">
                <a:solidFill>
                  <a:schemeClr val="tx1"/>
                </a:solidFill>
                <a:effectLst/>
                <a:latin typeface="+mn-lt"/>
                <a:ea typeface="+mn-ea"/>
                <a:cs typeface="+mn-cs"/>
              </a:rPr>
              <a:t>Exploring Contemporary Pedagogies for Teaching and Learning … in a technology-rich world</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How well are we responding to both the needs of our modern learners, and the unprecedented possibilities technology is now presenting them with? Is it time for us to be much bolder and more ambitious in our expectations of what our modern learners might be capable of? If so, what could and should school look like, or is it time for us to more radically rethink the nature and purpose of schooling?</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this one-day workshop, world-renowned pedagogical consultant Bruce Dixon will challenge many of the assumptions we have made about the way in which we use technology in our schools; it will explore our ideas of integration vs. disruption, and it will seek to build a case for more ambitious and bolder thinking about the steps we might take in the future.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event will appeal to forward-thinking Superintendents, Directors of Education, Deans of Faculties of Education, as well as Directors of Learning &amp; Educational Technology, Curriculum Developers, and Instructional Designers.  The day will progress through the following three sections: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Part 1:  Are you ready for this? Re-scoping vision in a technology-rich world</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Part 2:  Understanding the Modern Learner: the realities of their world, and the implications for teaching and learning.</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Part 3: Turning vision into reality: challenges and opportunities in leading the change to a technology-rich learning environment.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Each section will include critical conversations, time for reflection, and case study group work to explore some of the key ideas and questions that must be addressed for leaders looking to better understand the role of technology within their schools</a:t>
            </a:r>
          </a:p>
          <a:p>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Connecting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Rethinking Quality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Rethinking Access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Communicating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Rethinking Transparency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Rethinking Publishing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Collaborating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Rethinking Control</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Rethinking Participation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Learning Collectively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Rethinking Ownership</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Rethinking Openness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smtClean="0"/>
          </a:p>
          <a:p>
            <a:endParaRPr lang="en-US" dirty="0" smtClean="0"/>
          </a:p>
          <a:p>
            <a:r>
              <a:rPr lang="en-US" dirty="0" smtClean="0"/>
              <a:t>Thinking we’d use network diagrams (the different</a:t>
            </a:r>
            <a:r>
              <a:rPr lang="en-US" baseline="0" dirty="0" smtClean="0"/>
              <a:t> ones for the different sections) for the page theme/background – much jazzy than what I have whipped up</a:t>
            </a:r>
          </a:p>
          <a:p>
            <a:r>
              <a:rPr lang="en-US" sz="1200" kern="1200" dirty="0" smtClean="0">
                <a:solidFill>
                  <a:schemeClr val="tx1"/>
                </a:solidFill>
                <a:effectLst/>
                <a:latin typeface="+mn-lt"/>
                <a:ea typeface="+mn-ea"/>
                <a:cs typeface="+mn-cs"/>
              </a:rPr>
              <a:t>Probably going too far but instead of the title Virtual Pedagogies for Transformation could we use “Virtual Pedagogies for Rethinking Transformation”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Instead of immersion....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Rethink Participation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Its not enough to connect to a network and respond to ideas, we need to be involved in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From Henry Jenkins: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Participatory Culture</a:t>
            </a:r>
            <a:br>
              <a:rPr lang="en-US" sz="1200" i="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For the moment, let's define participatory culture as one: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 With relatively low barriers to artistic expression and civic engagement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With strong support for creating and sharing one's creations with others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With some type of informal mentorship whereby what is known by the most experienced is passed along to novices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 Where members believe that their contributions matter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5. Where members feel some degree of social connection with one another (at the least they care what other people think about what they have created).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Not every member must contribute, but all must believe they are free to contribute when ready and that what they contribute will be appropriately valued.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So the list would be: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PS&gt; Great quote, would you recommend the book?</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On 24/05/11 9:07 PM, "Bruce Dixon" &lt;</a:t>
            </a:r>
            <a:r>
              <a:rPr lang="en-US" sz="1200" u="sng" kern="1200" dirty="0" smtClean="0">
                <a:solidFill>
                  <a:schemeClr val="tx1"/>
                </a:solidFill>
                <a:effectLst/>
                <a:latin typeface="+mn-lt"/>
                <a:ea typeface="+mn-ea"/>
                <a:cs typeface="+mn-cs"/>
                <a:hlinkClick r:id="rId3" action="ppaction://hlinkfile"/>
              </a:rPr>
              <a:t>bdixon@aalf.org</a:t>
            </a:r>
            <a:r>
              <a:rPr lang="en-US" sz="1200" kern="1200" dirty="0" smtClean="0">
                <a:solidFill>
                  <a:schemeClr val="tx1"/>
                </a:solidFill>
                <a:effectLst/>
                <a:latin typeface="+mn-lt"/>
                <a:ea typeface="+mn-ea"/>
                <a:cs typeface="+mn-cs"/>
              </a:rPr>
              <a:t>&gt; wrote:</a:t>
            </a:r>
          </a:p>
          <a:p>
            <a:r>
              <a:rPr lang="en-US" sz="1200" kern="1200" dirty="0" smtClean="0">
                <a:solidFill>
                  <a:schemeClr val="tx1"/>
                </a:solidFill>
                <a:effectLst/>
                <a:latin typeface="+mn-lt"/>
                <a:ea typeface="+mn-ea"/>
                <a:cs typeface="+mn-cs"/>
              </a:rPr>
              <a:t>The new culture of learning actually comprises two elements. The first is a massive information network that provides almost unlimited access and resources to learn about anything. The second is a bounded and structured environment that allows for unlimited agency to build and experiment with things within those boundaries. The reason we have failed to embrace these notions is that neither one alone makes for effective learning. It is the combination of the two, and the interplay between them, that makes the new culture of learning so powerful.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Seeley Brown, John. Thomas, Douglas (2011). A New Culture of Learning:  Cultivating the Imagination for a World of Constant Change (p. 5). </a:t>
            </a:r>
            <a:r>
              <a:rPr lang="en-US" sz="1200" kern="1200" dirty="0" err="1" smtClean="0">
                <a:solidFill>
                  <a:schemeClr val="tx1"/>
                </a:solidFill>
                <a:effectLst/>
                <a:latin typeface="+mn-lt"/>
                <a:ea typeface="+mn-ea"/>
                <a:cs typeface="+mn-cs"/>
              </a:rPr>
              <a:t>CreateSpace</a:t>
            </a:r>
            <a:r>
              <a:rPr lang="en-US" sz="1200" kern="1200" dirty="0" smtClean="0">
                <a:solidFill>
                  <a:schemeClr val="tx1"/>
                </a:solidFill>
                <a:effectLst/>
                <a:latin typeface="+mn-lt"/>
                <a:ea typeface="+mn-ea"/>
                <a:cs typeface="+mn-cs"/>
              </a:rPr>
              <a:t>. Kindle Edition.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8E391E08-E5A3-D541-8AFD-DBC1F3CB57D3}"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Modern technology changes our thinking around the way we construct knowledge</a:t>
            </a:r>
            <a:r>
              <a:rPr lang="en-AU" baseline="0" dirty="0" smtClean="0"/>
              <a:t> from the individual to the collective</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How does ubiquitous access to modern technology change the </a:t>
            </a:r>
            <a:r>
              <a:rPr lang="en-AU" u="sng" dirty="0" smtClean="0">
                <a:latin typeface="Futura" pitchFamily="50" charset="0"/>
              </a:rPr>
              <a:t>nature</a:t>
            </a:r>
            <a:r>
              <a:rPr lang="en-AU" dirty="0" smtClean="0"/>
              <a:t> of </a:t>
            </a:r>
            <a:r>
              <a:rPr lang="en-AU" dirty="0" smtClean="0">
                <a:latin typeface="Futura" pitchFamily="50" charset="0"/>
              </a:rPr>
              <a:t>relationships</a:t>
            </a:r>
            <a:r>
              <a:rPr lang="en-AU" dirty="0" smtClean="0"/>
              <a:t> and the way we </a:t>
            </a:r>
            <a:r>
              <a:rPr lang="en-AU" dirty="0" smtClean="0">
                <a:latin typeface="Futura" pitchFamily="50" charset="0"/>
              </a:rPr>
              <a:t>construct</a:t>
            </a:r>
            <a:r>
              <a:rPr lang="en-AU" dirty="0" smtClean="0"/>
              <a:t> </a:t>
            </a:r>
            <a:r>
              <a:rPr lang="en-AU" dirty="0" smtClean="0">
                <a:latin typeface="Futura" pitchFamily="50" charset="0"/>
              </a:rPr>
              <a:t>knowledge</a:t>
            </a:r>
            <a:r>
              <a:rPr lang="en-AU" dirty="0" smtClean="0"/>
              <a:t>?</a:t>
            </a:r>
          </a:p>
          <a:p>
            <a:pPr marL="0" indent="0">
              <a:buNone/>
            </a:pPr>
            <a:r>
              <a:rPr lang="en-US" sz="1200" dirty="0" smtClean="0">
                <a:latin typeface="FuturaLig" pitchFamily="50" charset="0"/>
              </a:rPr>
              <a:t>For the modern learner, learning isn’t individual; </a:t>
            </a:r>
            <a:r>
              <a:rPr lang="en-US" sz="1200" dirty="0" smtClean="0">
                <a:latin typeface="Futura" pitchFamily="50" charset="0"/>
              </a:rPr>
              <a:t>it is a shared social experience</a:t>
            </a:r>
            <a:r>
              <a:rPr lang="en-US" sz="1200" dirty="0" smtClean="0">
                <a:latin typeface="FuturaLig" pitchFamily="50" charset="0"/>
              </a:rPr>
              <a:t>. It is not what our students know, but </a:t>
            </a:r>
            <a:r>
              <a:rPr lang="en-US" sz="1200" dirty="0" smtClean="0">
                <a:latin typeface="Futura" pitchFamily="50" charset="0"/>
              </a:rPr>
              <a:t>what they all know together</a:t>
            </a:r>
            <a:r>
              <a:rPr lang="en-US" sz="1200" dirty="0" smtClean="0">
                <a:latin typeface="FuturaLig" pitchFamily="50" charset="0"/>
              </a:rPr>
              <a:t>. </a:t>
            </a:r>
          </a:p>
          <a:p>
            <a:pPr marL="0" indent="0">
              <a:buNone/>
            </a:pPr>
            <a:r>
              <a:rPr lang="en-US" sz="1200" dirty="0" smtClean="0">
                <a:latin typeface="FuturaLig" pitchFamily="50" charset="0"/>
              </a:rPr>
              <a:t>For the modern learner, learning isn’t about the recall of facts, for these are only a search away. Rather modern learning is about </a:t>
            </a:r>
            <a:r>
              <a:rPr lang="en-US" sz="1200" dirty="0" smtClean="0">
                <a:latin typeface="Futura" pitchFamily="50" charset="0"/>
              </a:rPr>
              <a:t>solving real problems </a:t>
            </a:r>
            <a:r>
              <a:rPr lang="en-US" sz="1200" dirty="0" smtClean="0">
                <a:latin typeface="FuturaLig" pitchFamily="50" charset="0"/>
              </a:rPr>
              <a:t>and addressing our students’ </a:t>
            </a:r>
            <a:r>
              <a:rPr lang="en-US" sz="1200" dirty="0" smtClean="0">
                <a:latin typeface="Futura" pitchFamily="50" charset="0"/>
              </a:rPr>
              <a:t>individual needs</a:t>
            </a:r>
            <a:r>
              <a:rPr lang="en-US" sz="1200" dirty="0" smtClean="0">
                <a:latin typeface="FuturaLig" pitchFamily="50" charset="0"/>
              </a:rPr>
              <a:t>.  </a:t>
            </a:r>
          </a:p>
          <a:p>
            <a:pPr marL="0" indent="0">
              <a:buNone/>
            </a:pPr>
            <a:r>
              <a:rPr lang="en-US" sz="1200" dirty="0" smtClean="0">
                <a:latin typeface="FuturaLig" pitchFamily="50" charset="0"/>
              </a:rPr>
              <a:t>Finally, the modern learner doesn’t rely on a single expert or single opinion, our students use modern technology and the Internet </a:t>
            </a:r>
            <a:r>
              <a:rPr lang="en-US" sz="1200" dirty="0" smtClean="0">
                <a:latin typeface="Futura" pitchFamily="50" charset="0"/>
              </a:rPr>
              <a:t>to draw on many different influences</a:t>
            </a:r>
            <a:r>
              <a:rPr lang="en-US" sz="1100" dirty="0" smtClean="0">
                <a:latin typeface="FuturaLig" pitchFamily="50" charset="0"/>
              </a:rPr>
              <a:t>.</a:t>
            </a:r>
            <a:endParaRPr lang="en-US"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9C4528ED-EF4E-4043-9F3B-1D63FF1C9099}" type="slidenum">
              <a:rPr lang="en-AU" smtClean="0"/>
              <a:t>3</a:t>
            </a:fld>
            <a:endParaRPr lang="en-AU"/>
          </a:p>
        </p:txBody>
      </p:sp>
    </p:spTree>
    <p:extLst>
      <p:ext uri="{BB962C8B-B14F-4D97-AF65-F5344CB8AC3E}">
        <p14:creationId xmlns:p14="http://schemas.microsoft.com/office/powerpoint/2010/main" val="1765018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How does ubiquitous access to modern technology change our thinking</a:t>
            </a:r>
            <a:r>
              <a:rPr lang="en-AU" baseline="0" dirty="0" smtClean="0"/>
              <a:t> around relationships and the way we construct knowledge?</a:t>
            </a:r>
            <a:endParaRPr lang="en-AU" dirty="0"/>
          </a:p>
        </p:txBody>
      </p:sp>
      <p:sp>
        <p:nvSpPr>
          <p:cNvPr id="4" name="Slide Number Placeholder 3"/>
          <p:cNvSpPr>
            <a:spLocks noGrp="1"/>
          </p:cNvSpPr>
          <p:nvPr>
            <p:ph type="sldNum" sz="quarter" idx="10"/>
          </p:nvPr>
        </p:nvSpPr>
        <p:spPr/>
        <p:txBody>
          <a:bodyPr/>
          <a:lstStyle/>
          <a:p>
            <a:fld id="{9C4528ED-EF4E-4043-9F3B-1D63FF1C9099}" type="slidenum">
              <a:rPr lang="en-AU" smtClean="0"/>
              <a:t>4</a:t>
            </a:fld>
            <a:endParaRPr lang="en-AU"/>
          </a:p>
        </p:txBody>
      </p:sp>
    </p:spTree>
    <p:extLst>
      <p:ext uri="{BB962C8B-B14F-4D97-AF65-F5344CB8AC3E}">
        <p14:creationId xmlns:p14="http://schemas.microsoft.com/office/powerpoint/2010/main" val="838526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Accessing</a:t>
            </a:r>
            <a:r>
              <a:rPr lang="en-US" baseline="0" dirty="0" smtClean="0"/>
              <a:t> Q and A forums, learning how to ask questions, search for answers</a:t>
            </a:r>
            <a:endParaRPr lang="en-US" dirty="0"/>
          </a:p>
        </p:txBody>
      </p:sp>
      <p:sp>
        <p:nvSpPr>
          <p:cNvPr id="4" name="Slide Number Placeholder 3"/>
          <p:cNvSpPr>
            <a:spLocks noGrp="1"/>
          </p:cNvSpPr>
          <p:nvPr>
            <p:ph type="sldNum" sz="quarter" idx="10"/>
          </p:nvPr>
        </p:nvSpPr>
        <p:spPr/>
        <p:txBody>
          <a:bodyPr/>
          <a:lstStyle/>
          <a:p>
            <a:fld id="{8E391E08-E5A3-D541-8AFD-DBC1F3CB57D3}"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Virtual</a:t>
            </a:r>
            <a:r>
              <a:rPr lang="en-US" baseline="0" dirty="0" smtClean="0"/>
              <a:t> p</a:t>
            </a:r>
            <a:r>
              <a:rPr lang="en-US" dirty="0" smtClean="0"/>
              <a:t>edagogies</a:t>
            </a:r>
            <a:r>
              <a:rPr lang="en-US" baseline="0" dirty="0" smtClean="0"/>
              <a:t> that use technology as complimentary to the offline curriculum</a:t>
            </a:r>
            <a:endParaRPr lang="en-US" dirty="0"/>
          </a:p>
        </p:txBody>
      </p:sp>
      <p:sp>
        <p:nvSpPr>
          <p:cNvPr id="4" name="Slide Number Placeholder 3"/>
          <p:cNvSpPr>
            <a:spLocks noGrp="1"/>
          </p:cNvSpPr>
          <p:nvPr>
            <p:ph type="sldNum" sz="quarter" idx="10"/>
          </p:nvPr>
        </p:nvSpPr>
        <p:spPr/>
        <p:txBody>
          <a:bodyPr/>
          <a:lstStyle/>
          <a:p>
            <a:fld id="{8E391E08-E5A3-D541-8AFD-DBC1F3CB57D3}"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Critical consumption – how do students</a:t>
            </a:r>
            <a:r>
              <a:rPr lang="en-US" baseline="0" dirty="0" smtClean="0"/>
              <a:t> access what is correct?</a:t>
            </a:r>
          </a:p>
          <a:p>
            <a:r>
              <a:rPr lang="en-US" baseline="0" dirty="0" smtClean="0"/>
              <a:t>Being able to retrieve information is becoming the same as knowing it </a:t>
            </a:r>
          </a:p>
          <a:p>
            <a:endParaRPr lang="en-US" baseline="0" dirty="0" smtClean="0"/>
          </a:p>
          <a:p>
            <a:r>
              <a:rPr lang="en-US" baseline="0" dirty="0" smtClean="0"/>
              <a:t>Access – mobile devices</a:t>
            </a:r>
            <a:endParaRPr lang="en-US" dirty="0"/>
          </a:p>
        </p:txBody>
      </p:sp>
      <p:sp>
        <p:nvSpPr>
          <p:cNvPr id="4" name="Slide Number Placeholder 3"/>
          <p:cNvSpPr>
            <a:spLocks noGrp="1"/>
          </p:cNvSpPr>
          <p:nvPr>
            <p:ph type="sldNum" sz="quarter" idx="10"/>
          </p:nvPr>
        </p:nvSpPr>
        <p:spPr/>
        <p:txBody>
          <a:bodyPr/>
          <a:lstStyle/>
          <a:p>
            <a:fld id="{8E391E08-E5A3-D541-8AFD-DBC1F3CB57D3}"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solidFill>
                  <a:prstClr val="black"/>
                </a:solidFill>
                <a:latin typeface="+mn-lt"/>
              </a:rPr>
              <a:t>The Sporting Journal was founded in June 2011, starting as a Sports Blog, but since then has grown into a sports news and opinion website and a growing online media organisation. Currently all  their reporters are currently aged between 13 – 25 and are all very keen to learn and grow their skills. Their  founder, </a:t>
            </a:r>
            <a:r>
              <a:rPr lang="en-AU" sz="1400" b="1" dirty="0" smtClean="0">
                <a:solidFill>
                  <a:prstClr val="black"/>
                </a:solidFill>
                <a:latin typeface="+mn-lt"/>
              </a:rPr>
              <a:t>Jacob Arnott  </a:t>
            </a:r>
            <a:r>
              <a:rPr lang="en-AU" sz="1200" dirty="0" smtClean="0">
                <a:solidFill>
                  <a:prstClr val="black"/>
                </a:solidFill>
                <a:latin typeface="+mn-lt"/>
              </a:rPr>
              <a:t>is 14 years old and completing 8</a:t>
            </a:r>
            <a:r>
              <a:rPr lang="en-AU" sz="1200" baseline="30000" dirty="0" smtClean="0">
                <a:solidFill>
                  <a:prstClr val="black"/>
                </a:solidFill>
                <a:latin typeface="+mn-lt"/>
              </a:rPr>
              <a:t>th</a:t>
            </a:r>
            <a:r>
              <a:rPr lang="en-AU" sz="1200" dirty="0" smtClean="0">
                <a:solidFill>
                  <a:prstClr val="black"/>
                </a:solidFill>
                <a:latin typeface="+mn-lt"/>
              </a:rPr>
              <a:t> Grade</a:t>
            </a:r>
            <a:endParaRPr lang="en-AU" dirty="0"/>
          </a:p>
        </p:txBody>
      </p:sp>
      <p:sp>
        <p:nvSpPr>
          <p:cNvPr id="4" name="Slide Number Placeholder 3"/>
          <p:cNvSpPr>
            <a:spLocks noGrp="1"/>
          </p:cNvSpPr>
          <p:nvPr>
            <p:ph type="sldNum" sz="quarter" idx="10"/>
          </p:nvPr>
        </p:nvSpPr>
        <p:spPr/>
        <p:txBody>
          <a:bodyPr/>
          <a:lstStyle/>
          <a:p>
            <a:fld id="{9C4528ED-EF4E-4043-9F3B-1D63FF1C9099}" type="slidenum">
              <a:rPr lang="en-AU" smtClean="0"/>
              <a:t>9</a:t>
            </a:fld>
            <a:endParaRPr lang="en-AU"/>
          </a:p>
        </p:txBody>
      </p:sp>
    </p:spTree>
    <p:extLst>
      <p:ext uri="{BB962C8B-B14F-4D97-AF65-F5344CB8AC3E}">
        <p14:creationId xmlns:p14="http://schemas.microsoft.com/office/powerpoint/2010/main" val="1699263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C4528ED-EF4E-4043-9F3B-1D63FF1C9099}" type="slidenum">
              <a:rPr lang="en-AU" smtClean="0"/>
              <a:t>10</a:t>
            </a:fld>
            <a:endParaRPr lang="en-AU"/>
          </a:p>
        </p:txBody>
      </p:sp>
    </p:spTree>
    <p:extLst>
      <p:ext uri="{BB962C8B-B14F-4D97-AF65-F5344CB8AC3E}">
        <p14:creationId xmlns:p14="http://schemas.microsoft.com/office/powerpoint/2010/main" val="1621303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2" y="3886202"/>
            <a:ext cx="6400800" cy="1752600"/>
          </a:xfrm>
        </p:spPr>
        <p:txBody>
          <a:bodyPr/>
          <a:lstStyle>
            <a:lvl1pPr marL="0" indent="0" algn="ctr">
              <a:buNone/>
              <a:defRPr>
                <a:solidFill>
                  <a:schemeClr val="tx1">
                    <a:tint val="75000"/>
                  </a:schemeClr>
                </a:solidFill>
              </a:defRPr>
            </a:lvl1pPr>
            <a:lvl2pPr marL="517322" indent="0" algn="ctr">
              <a:buNone/>
              <a:defRPr>
                <a:solidFill>
                  <a:schemeClr val="tx1">
                    <a:tint val="75000"/>
                  </a:schemeClr>
                </a:solidFill>
              </a:defRPr>
            </a:lvl2pPr>
            <a:lvl3pPr marL="1034644" indent="0" algn="ctr">
              <a:buNone/>
              <a:defRPr>
                <a:solidFill>
                  <a:schemeClr val="tx1">
                    <a:tint val="75000"/>
                  </a:schemeClr>
                </a:solidFill>
              </a:defRPr>
            </a:lvl3pPr>
            <a:lvl4pPr marL="1551965" indent="0" algn="ctr">
              <a:buNone/>
              <a:defRPr>
                <a:solidFill>
                  <a:schemeClr val="tx1">
                    <a:tint val="75000"/>
                  </a:schemeClr>
                </a:solidFill>
              </a:defRPr>
            </a:lvl4pPr>
            <a:lvl5pPr marL="2069287" indent="0" algn="ctr">
              <a:buNone/>
              <a:defRPr>
                <a:solidFill>
                  <a:schemeClr val="tx1">
                    <a:tint val="75000"/>
                  </a:schemeClr>
                </a:solidFill>
              </a:defRPr>
            </a:lvl5pPr>
            <a:lvl6pPr marL="2586609" indent="0" algn="ctr">
              <a:buNone/>
              <a:defRPr>
                <a:solidFill>
                  <a:schemeClr val="tx1">
                    <a:tint val="75000"/>
                  </a:schemeClr>
                </a:solidFill>
              </a:defRPr>
            </a:lvl6pPr>
            <a:lvl7pPr marL="3103931" indent="0" algn="ctr">
              <a:buNone/>
              <a:defRPr>
                <a:solidFill>
                  <a:schemeClr val="tx1">
                    <a:tint val="75000"/>
                  </a:schemeClr>
                </a:solidFill>
              </a:defRPr>
            </a:lvl7pPr>
            <a:lvl8pPr marL="3621253" indent="0" algn="ctr">
              <a:buNone/>
              <a:defRPr>
                <a:solidFill>
                  <a:schemeClr val="tx1">
                    <a:tint val="75000"/>
                  </a:schemeClr>
                </a:solidFill>
              </a:defRPr>
            </a:lvl8pPr>
            <a:lvl9pPr marL="413857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8E432A-F11A-E94C-9C4A-98795107CA9D}" type="datetimeFigureOut">
              <a:rPr lang="en-US" smtClean="0">
                <a:solidFill>
                  <a:prstClr val="black">
                    <a:tint val="75000"/>
                  </a:prstClr>
                </a:solidFill>
              </a:rPr>
              <a:pPr/>
              <a:t>12/12/2013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D06B01-1497-8143-B91D-76352A88C5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186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458200" cy="639762"/>
          </a:xfrm>
        </p:spPr>
        <p:txBody>
          <a:bodyPr>
            <a:normAutofit/>
          </a:bodyPr>
          <a:lstStyle>
            <a:lvl1pPr algn="r">
              <a:defRPr sz="4100"/>
            </a:lvl1pPr>
          </a:lstStyle>
          <a:p>
            <a:r>
              <a:rPr lang="en-US" dirty="0" smtClean="0"/>
              <a:t>Click to edit Master title style</a:t>
            </a:r>
            <a:endParaRPr lang="en-US" dirty="0"/>
          </a:p>
        </p:txBody>
      </p:sp>
      <p:sp>
        <p:nvSpPr>
          <p:cNvPr id="3" name="Content Placeholder 2"/>
          <p:cNvSpPr>
            <a:spLocks noGrp="1"/>
          </p:cNvSpPr>
          <p:nvPr>
            <p:ph idx="1"/>
          </p:nvPr>
        </p:nvSpPr>
        <p:spPr>
          <a:xfrm>
            <a:off x="457201" y="1166018"/>
            <a:ext cx="8229600" cy="49299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E432A-F11A-E94C-9C4A-98795107CA9D}" type="datetimeFigureOut">
              <a:rPr lang="en-US" smtClean="0">
                <a:solidFill>
                  <a:prstClr val="black">
                    <a:tint val="75000"/>
                  </a:prstClr>
                </a:solidFill>
              </a:rPr>
              <a:pPr/>
              <a:t>12/12/2013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D06B01-1497-8143-B91D-76352A88C5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0625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300">
                <a:solidFill>
                  <a:schemeClr val="tx1">
                    <a:tint val="75000"/>
                  </a:schemeClr>
                </a:solidFill>
              </a:defRPr>
            </a:lvl1pPr>
            <a:lvl2pPr marL="517322" indent="0">
              <a:buNone/>
              <a:defRPr sz="2000">
                <a:solidFill>
                  <a:schemeClr val="tx1">
                    <a:tint val="75000"/>
                  </a:schemeClr>
                </a:solidFill>
              </a:defRPr>
            </a:lvl2pPr>
            <a:lvl3pPr marL="1034644" indent="0">
              <a:buNone/>
              <a:defRPr sz="1800">
                <a:solidFill>
                  <a:schemeClr val="tx1">
                    <a:tint val="75000"/>
                  </a:schemeClr>
                </a:solidFill>
              </a:defRPr>
            </a:lvl3pPr>
            <a:lvl4pPr marL="1551965" indent="0">
              <a:buNone/>
              <a:defRPr sz="1600">
                <a:solidFill>
                  <a:schemeClr val="tx1">
                    <a:tint val="75000"/>
                  </a:schemeClr>
                </a:solidFill>
              </a:defRPr>
            </a:lvl4pPr>
            <a:lvl5pPr marL="2069287" indent="0">
              <a:buNone/>
              <a:defRPr sz="1600">
                <a:solidFill>
                  <a:schemeClr val="tx1">
                    <a:tint val="75000"/>
                  </a:schemeClr>
                </a:solidFill>
              </a:defRPr>
            </a:lvl5pPr>
            <a:lvl6pPr marL="2586609" indent="0">
              <a:buNone/>
              <a:defRPr sz="1600">
                <a:solidFill>
                  <a:schemeClr val="tx1">
                    <a:tint val="75000"/>
                  </a:schemeClr>
                </a:solidFill>
              </a:defRPr>
            </a:lvl6pPr>
            <a:lvl7pPr marL="3103931" indent="0">
              <a:buNone/>
              <a:defRPr sz="1600">
                <a:solidFill>
                  <a:schemeClr val="tx1">
                    <a:tint val="75000"/>
                  </a:schemeClr>
                </a:solidFill>
              </a:defRPr>
            </a:lvl7pPr>
            <a:lvl8pPr marL="3621253" indent="0">
              <a:buNone/>
              <a:defRPr sz="1600">
                <a:solidFill>
                  <a:schemeClr val="tx1">
                    <a:tint val="75000"/>
                  </a:schemeClr>
                </a:solidFill>
              </a:defRPr>
            </a:lvl8pPr>
            <a:lvl9pPr marL="413857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8E432A-F11A-E94C-9C4A-98795107CA9D}" type="datetimeFigureOut">
              <a:rPr lang="en-US" smtClean="0">
                <a:solidFill>
                  <a:prstClr val="black">
                    <a:tint val="75000"/>
                  </a:prstClr>
                </a:solidFill>
              </a:rPr>
              <a:pPr/>
              <a:t>12/12/2013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D06B01-1497-8143-B91D-76352A88C5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605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199" y="1600200"/>
            <a:ext cx="4038600" cy="4525963"/>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0"/>
            <a:ext cx="4038600" cy="4525963"/>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8E432A-F11A-E94C-9C4A-98795107CA9D}" type="datetimeFigureOut">
              <a:rPr lang="en-US" smtClean="0">
                <a:solidFill>
                  <a:prstClr val="black">
                    <a:tint val="75000"/>
                  </a:prstClr>
                </a:solidFill>
              </a:rPr>
              <a:pPr/>
              <a:t>12/12/2013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D06B01-1497-8143-B91D-76352A88C5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065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700" b="1"/>
            </a:lvl1pPr>
            <a:lvl2pPr marL="517322" indent="0">
              <a:buNone/>
              <a:defRPr sz="2300" b="1"/>
            </a:lvl2pPr>
            <a:lvl3pPr marL="1034644" indent="0">
              <a:buNone/>
              <a:defRPr sz="2000" b="1"/>
            </a:lvl3pPr>
            <a:lvl4pPr marL="1551965" indent="0">
              <a:buNone/>
              <a:defRPr sz="1800" b="1"/>
            </a:lvl4pPr>
            <a:lvl5pPr marL="2069287" indent="0">
              <a:buNone/>
              <a:defRPr sz="1800" b="1"/>
            </a:lvl5pPr>
            <a:lvl6pPr marL="2586609" indent="0">
              <a:buNone/>
              <a:defRPr sz="1800" b="1"/>
            </a:lvl6pPr>
            <a:lvl7pPr marL="3103931" indent="0">
              <a:buNone/>
              <a:defRPr sz="1800" b="1"/>
            </a:lvl7pPr>
            <a:lvl8pPr marL="3621253" indent="0">
              <a:buNone/>
              <a:defRPr sz="1800" b="1"/>
            </a:lvl8pPr>
            <a:lvl9pPr marL="413857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4" cy="639762"/>
          </a:xfrm>
        </p:spPr>
        <p:txBody>
          <a:bodyPr anchor="b"/>
          <a:lstStyle>
            <a:lvl1pPr marL="0" indent="0">
              <a:buNone/>
              <a:defRPr sz="2700" b="1"/>
            </a:lvl1pPr>
            <a:lvl2pPr marL="517322" indent="0">
              <a:buNone/>
              <a:defRPr sz="2300" b="1"/>
            </a:lvl2pPr>
            <a:lvl3pPr marL="1034644" indent="0">
              <a:buNone/>
              <a:defRPr sz="2000" b="1"/>
            </a:lvl3pPr>
            <a:lvl4pPr marL="1551965" indent="0">
              <a:buNone/>
              <a:defRPr sz="1800" b="1"/>
            </a:lvl4pPr>
            <a:lvl5pPr marL="2069287" indent="0">
              <a:buNone/>
              <a:defRPr sz="1800" b="1"/>
            </a:lvl5pPr>
            <a:lvl6pPr marL="2586609" indent="0">
              <a:buNone/>
              <a:defRPr sz="1800" b="1"/>
            </a:lvl6pPr>
            <a:lvl7pPr marL="3103931" indent="0">
              <a:buNone/>
              <a:defRPr sz="1800" b="1"/>
            </a:lvl7pPr>
            <a:lvl8pPr marL="3621253" indent="0">
              <a:buNone/>
              <a:defRPr sz="1800" b="1"/>
            </a:lvl8pPr>
            <a:lvl9pPr marL="413857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645027" y="2174877"/>
            <a:ext cx="4041774"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8E432A-F11A-E94C-9C4A-98795107CA9D}" type="datetimeFigureOut">
              <a:rPr lang="en-US" smtClean="0">
                <a:solidFill>
                  <a:prstClr val="black">
                    <a:tint val="75000"/>
                  </a:prstClr>
                </a:solidFill>
              </a:rPr>
              <a:pPr/>
              <a:t>12/12/2013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D06B01-1497-8143-B91D-76352A88C5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545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8E432A-F11A-E94C-9C4A-98795107CA9D}" type="datetimeFigureOut">
              <a:rPr lang="en-US" smtClean="0">
                <a:solidFill>
                  <a:prstClr val="black">
                    <a:tint val="75000"/>
                  </a:prstClr>
                </a:solidFill>
              </a:rPr>
              <a:pPr/>
              <a:t>12/12/2013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D06B01-1497-8143-B91D-76352A88C5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82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E432A-F11A-E94C-9C4A-98795107CA9D}" type="datetimeFigureOut">
              <a:rPr lang="en-US" smtClean="0">
                <a:solidFill>
                  <a:prstClr val="black">
                    <a:tint val="75000"/>
                  </a:prstClr>
                </a:solidFill>
              </a:rPr>
              <a:pPr/>
              <a:t>12/12/2013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D06B01-1497-8143-B91D-76352A88C5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013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1"/>
            <a:ext cx="3008312" cy="1162050"/>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3575051" y="273050"/>
            <a:ext cx="5111749" cy="585311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1"/>
            <a:ext cx="3008312" cy="4691063"/>
          </a:xfrm>
        </p:spPr>
        <p:txBody>
          <a:bodyPr/>
          <a:lstStyle>
            <a:lvl1pPr marL="0" indent="0">
              <a:buNone/>
              <a:defRPr sz="1600"/>
            </a:lvl1pPr>
            <a:lvl2pPr marL="517322" indent="0">
              <a:buNone/>
              <a:defRPr sz="1400"/>
            </a:lvl2pPr>
            <a:lvl3pPr marL="1034644" indent="0">
              <a:buNone/>
              <a:defRPr sz="1100"/>
            </a:lvl3pPr>
            <a:lvl4pPr marL="1551965" indent="0">
              <a:buNone/>
              <a:defRPr sz="1000"/>
            </a:lvl4pPr>
            <a:lvl5pPr marL="2069287" indent="0">
              <a:buNone/>
              <a:defRPr sz="1000"/>
            </a:lvl5pPr>
            <a:lvl6pPr marL="2586609" indent="0">
              <a:buNone/>
              <a:defRPr sz="1000"/>
            </a:lvl6pPr>
            <a:lvl7pPr marL="3103931" indent="0">
              <a:buNone/>
              <a:defRPr sz="1000"/>
            </a:lvl7pPr>
            <a:lvl8pPr marL="3621253" indent="0">
              <a:buNone/>
              <a:defRPr sz="1000"/>
            </a:lvl8pPr>
            <a:lvl9pPr marL="413857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E432A-F11A-E94C-9C4A-98795107CA9D}" type="datetimeFigureOut">
              <a:rPr lang="en-US" smtClean="0">
                <a:solidFill>
                  <a:prstClr val="black">
                    <a:tint val="75000"/>
                  </a:prstClr>
                </a:solidFill>
              </a:rPr>
              <a:pPr/>
              <a:t>12/12/2013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D06B01-1497-8143-B91D-76352A88C5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34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2"/>
            <a:ext cx="5486400" cy="566738"/>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7"/>
            <a:ext cx="5486400" cy="4114800"/>
          </a:xfrm>
        </p:spPr>
        <p:txBody>
          <a:bodyPr/>
          <a:lstStyle>
            <a:lvl1pPr marL="0" indent="0">
              <a:buNone/>
              <a:defRPr sz="3600"/>
            </a:lvl1pPr>
            <a:lvl2pPr marL="517322" indent="0">
              <a:buNone/>
              <a:defRPr sz="3200"/>
            </a:lvl2pPr>
            <a:lvl3pPr marL="1034644" indent="0">
              <a:buNone/>
              <a:defRPr sz="2700"/>
            </a:lvl3pPr>
            <a:lvl4pPr marL="1551965" indent="0">
              <a:buNone/>
              <a:defRPr sz="2300"/>
            </a:lvl4pPr>
            <a:lvl5pPr marL="2069287" indent="0">
              <a:buNone/>
              <a:defRPr sz="2300"/>
            </a:lvl5pPr>
            <a:lvl6pPr marL="2586609" indent="0">
              <a:buNone/>
              <a:defRPr sz="2300"/>
            </a:lvl6pPr>
            <a:lvl7pPr marL="3103931" indent="0">
              <a:buNone/>
              <a:defRPr sz="2300"/>
            </a:lvl7pPr>
            <a:lvl8pPr marL="3621253" indent="0">
              <a:buNone/>
              <a:defRPr sz="2300"/>
            </a:lvl8pPr>
            <a:lvl9pPr marL="4138574" indent="0">
              <a:buNone/>
              <a:defRPr sz="2300"/>
            </a:lvl9pPr>
          </a:lstStyle>
          <a:p>
            <a:endParaRPr lang="en-US"/>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600"/>
            </a:lvl1pPr>
            <a:lvl2pPr marL="517322" indent="0">
              <a:buNone/>
              <a:defRPr sz="1400"/>
            </a:lvl2pPr>
            <a:lvl3pPr marL="1034644" indent="0">
              <a:buNone/>
              <a:defRPr sz="1100"/>
            </a:lvl3pPr>
            <a:lvl4pPr marL="1551965" indent="0">
              <a:buNone/>
              <a:defRPr sz="1000"/>
            </a:lvl4pPr>
            <a:lvl5pPr marL="2069287" indent="0">
              <a:buNone/>
              <a:defRPr sz="1000"/>
            </a:lvl5pPr>
            <a:lvl6pPr marL="2586609" indent="0">
              <a:buNone/>
              <a:defRPr sz="1000"/>
            </a:lvl6pPr>
            <a:lvl7pPr marL="3103931" indent="0">
              <a:buNone/>
              <a:defRPr sz="1000"/>
            </a:lvl7pPr>
            <a:lvl8pPr marL="3621253" indent="0">
              <a:buNone/>
              <a:defRPr sz="1000"/>
            </a:lvl8pPr>
            <a:lvl9pPr marL="413857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E432A-F11A-E94C-9C4A-98795107CA9D}" type="datetimeFigureOut">
              <a:rPr lang="en-US" smtClean="0">
                <a:solidFill>
                  <a:prstClr val="black">
                    <a:tint val="75000"/>
                  </a:prstClr>
                </a:solidFill>
              </a:rPr>
              <a:pPr/>
              <a:t>12/12/2013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D06B01-1497-8143-B91D-76352A88C5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796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E432A-F11A-E94C-9C4A-98795107CA9D}" type="datetimeFigureOut">
              <a:rPr lang="en-US" smtClean="0">
                <a:solidFill>
                  <a:prstClr val="black">
                    <a:tint val="75000"/>
                  </a:prstClr>
                </a:solidFill>
              </a:rPr>
              <a:pPr/>
              <a:t>12/12/2013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D06B01-1497-8143-B91D-76352A88C5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545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74638"/>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799"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E432A-F11A-E94C-9C4A-98795107CA9D}" type="datetimeFigureOut">
              <a:rPr lang="en-US" smtClean="0">
                <a:solidFill>
                  <a:prstClr val="black">
                    <a:tint val="75000"/>
                  </a:prstClr>
                </a:solidFill>
              </a:rPr>
              <a:pPr/>
              <a:t>12/12/2013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D06B01-1497-8143-B91D-76352A88C5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9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40"/>
            <a:ext cx="8229600" cy="1143000"/>
          </a:xfrm>
          <a:prstGeom prst="rect">
            <a:avLst/>
          </a:prstGeom>
        </p:spPr>
        <p:txBody>
          <a:bodyPr vert="horz" lIns="103464" tIns="51732" rIns="103464" bIns="5173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1" y="1600200"/>
            <a:ext cx="8229600" cy="4525963"/>
          </a:xfrm>
          <a:prstGeom prst="rect">
            <a:avLst/>
          </a:prstGeom>
        </p:spPr>
        <p:txBody>
          <a:bodyPr vert="horz" lIns="103464" tIns="51732" rIns="103464" bIns="5173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356351"/>
            <a:ext cx="2133600" cy="365126"/>
          </a:xfrm>
          <a:prstGeom prst="rect">
            <a:avLst/>
          </a:prstGeom>
        </p:spPr>
        <p:txBody>
          <a:bodyPr vert="horz" lIns="103464" tIns="51732" rIns="103464" bIns="51732" rtlCol="0" anchor="ctr"/>
          <a:lstStyle>
            <a:lvl1pPr algn="l">
              <a:defRPr sz="1400">
                <a:solidFill>
                  <a:schemeClr val="tx1">
                    <a:tint val="75000"/>
                  </a:schemeClr>
                </a:solidFill>
                <a:latin typeface="Helvetica"/>
                <a:cs typeface="Helvetica"/>
              </a:defRPr>
            </a:lvl1pPr>
          </a:lstStyle>
          <a:p>
            <a:pPr defTabSz="517322"/>
            <a:fld id="{DF8E432A-F11A-E94C-9C4A-98795107CA9D}" type="datetimeFigureOut">
              <a:rPr lang="en-US" smtClean="0">
                <a:solidFill>
                  <a:prstClr val="black">
                    <a:tint val="75000"/>
                  </a:prstClr>
                </a:solidFill>
              </a:rPr>
              <a:pPr defTabSz="517322"/>
              <a:t>12/12/2013</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103464" tIns="51732" rIns="103464" bIns="51732" rtlCol="0" anchor="ctr"/>
          <a:lstStyle>
            <a:lvl1pPr algn="ctr">
              <a:defRPr sz="1400">
                <a:solidFill>
                  <a:schemeClr val="tx1">
                    <a:tint val="75000"/>
                  </a:schemeClr>
                </a:solidFill>
                <a:latin typeface="Helvetica"/>
                <a:cs typeface="Helvetica"/>
              </a:defRPr>
            </a:lvl1pPr>
          </a:lstStyle>
          <a:p>
            <a:pPr defTabSz="517322"/>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351"/>
            <a:ext cx="2133600" cy="365126"/>
          </a:xfrm>
          <a:prstGeom prst="rect">
            <a:avLst/>
          </a:prstGeom>
        </p:spPr>
        <p:txBody>
          <a:bodyPr vert="horz" lIns="103464" tIns="51732" rIns="103464" bIns="51732" rtlCol="0" anchor="ctr"/>
          <a:lstStyle>
            <a:lvl1pPr algn="r">
              <a:defRPr sz="1400">
                <a:solidFill>
                  <a:schemeClr val="tx1">
                    <a:tint val="75000"/>
                  </a:schemeClr>
                </a:solidFill>
                <a:latin typeface="Helvetica"/>
                <a:cs typeface="Helvetica"/>
              </a:defRPr>
            </a:lvl1pPr>
          </a:lstStyle>
          <a:p>
            <a:pPr defTabSz="517322"/>
            <a:fld id="{4FD06B01-1497-8143-B91D-76352A88C5E1}" type="slidenum">
              <a:rPr lang="en-US" smtClean="0">
                <a:solidFill>
                  <a:prstClr val="black">
                    <a:tint val="75000"/>
                  </a:prstClr>
                </a:solidFill>
              </a:rPr>
              <a:pPr defTabSz="517322"/>
              <a:t>‹#›</a:t>
            </a:fld>
            <a:endParaRPr lang="en-US">
              <a:solidFill>
                <a:prstClr val="black">
                  <a:tint val="75000"/>
                </a:prstClr>
              </a:solidFill>
            </a:endParaRPr>
          </a:p>
        </p:txBody>
      </p:sp>
    </p:spTree>
    <p:extLst>
      <p:ext uri="{BB962C8B-B14F-4D97-AF65-F5344CB8AC3E}">
        <p14:creationId xmlns:p14="http://schemas.microsoft.com/office/powerpoint/2010/main" val="2709498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517322" rtl="0" eaLnBrk="1" latinLnBrk="0" hangingPunct="1">
        <a:spcBef>
          <a:spcPct val="0"/>
        </a:spcBef>
        <a:buNone/>
        <a:defRPr sz="4100" kern="1200">
          <a:solidFill>
            <a:schemeClr val="tx2"/>
          </a:solidFill>
          <a:latin typeface="Helvetica"/>
          <a:ea typeface="+mj-ea"/>
          <a:cs typeface="Helvetica"/>
        </a:defRPr>
      </a:lvl1pPr>
    </p:titleStyle>
    <p:bodyStyle>
      <a:lvl1pPr marL="387991" indent="-387991" algn="l" defTabSz="517322" rtl="0" eaLnBrk="1" latinLnBrk="0" hangingPunct="1">
        <a:spcBef>
          <a:spcPct val="20000"/>
        </a:spcBef>
        <a:buFont typeface="Arial"/>
        <a:buChar char="•"/>
        <a:defRPr sz="3600" kern="1200">
          <a:solidFill>
            <a:srgbClr val="1F497D"/>
          </a:solidFill>
          <a:latin typeface="Helvetica"/>
          <a:ea typeface="+mn-ea"/>
          <a:cs typeface="Helvetica"/>
        </a:defRPr>
      </a:lvl1pPr>
      <a:lvl2pPr marL="840648" indent="-323326" algn="l" defTabSz="517322" rtl="0" eaLnBrk="1" latinLnBrk="0" hangingPunct="1">
        <a:spcBef>
          <a:spcPct val="20000"/>
        </a:spcBef>
        <a:buFont typeface="Arial"/>
        <a:buChar char="–"/>
        <a:defRPr sz="3200" kern="1200">
          <a:solidFill>
            <a:schemeClr val="tx1"/>
          </a:solidFill>
          <a:latin typeface="Helvetica"/>
          <a:ea typeface="+mn-ea"/>
          <a:cs typeface="Helvetica"/>
        </a:defRPr>
      </a:lvl2pPr>
      <a:lvl3pPr marL="1293305" indent="-258661" algn="l" defTabSz="517322" rtl="0" eaLnBrk="1" latinLnBrk="0" hangingPunct="1">
        <a:spcBef>
          <a:spcPct val="20000"/>
        </a:spcBef>
        <a:buFont typeface="Arial"/>
        <a:buChar char="•"/>
        <a:defRPr sz="2700" kern="1200">
          <a:solidFill>
            <a:schemeClr val="tx1"/>
          </a:solidFill>
          <a:latin typeface="Helvetica"/>
          <a:ea typeface="+mn-ea"/>
          <a:cs typeface="Helvetica"/>
        </a:defRPr>
      </a:lvl3pPr>
      <a:lvl4pPr marL="1810626" indent="-258661" algn="l" defTabSz="517322" rtl="0" eaLnBrk="1" latinLnBrk="0" hangingPunct="1">
        <a:spcBef>
          <a:spcPct val="20000"/>
        </a:spcBef>
        <a:buFont typeface="Arial"/>
        <a:buChar char="–"/>
        <a:defRPr sz="2300" kern="1200">
          <a:solidFill>
            <a:schemeClr val="tx1"/>
          </a:solidFill>
          <a:latin typeface="Helvetica"/>
          <a:ea typeface="+mn-ea"/>
          <a:cs typeface="Helvetica"/>
        </a:defRPr>
      </a:lvl4pPr>
      <a:lvl5pPr marL="2327948" indent="-258661" algn="l" defTabSz="517322" rtl="0" eaLnBrk="1" latinLnBrk="0" hangingPunct="1">
        <a:spcBef>
          <a:spcPct val="20000"/>
        </a:spcBef>
        <a:buFont typeface="Arial"/>
        <a:buChar char="»"/>
        <a:defRPr sz="2300" kern="1200">
          <a:solidFill>
            <a:schemeClr val="tx1"/>
          </a:solidFill>
          <a:latin typeface="Helvetica"/>
          <a:ea typeface="+mn-ea"/>
          <a:cs typeface="Helvetica"/>
        </a:defRPr>
      </a:lvl5pPr>
      <a:lvl6pPr marL="2845270" indent="-258661" algn="l" defTabSz="517322" rtl="0" eaLnBrk="1" latinLnBrk="0" hangingPunct="1">
        <a:spcBef>
          <a:spcPct val="20000"/>
        </a:spcBef>
        <a:buFont typeface="Arial"/>
        <a:buChar char="•"/>
        <a:defRPr sz="2300" kern="1200">
          <a:solidFill>
            <a:schemeClr val="tx1"/>
          </a:solidFill>
          <a:latin typeface="+mn-lt"/>
          <a:ea typeface="+mn-ea"/>
          <a:cs typeface="+mn-cs"/>
        </a:defRPr>
      </a:lvl6pPr>
      <a:lvl7pPr marL="3362592" indent="-258661" algn="l" defTabSz="517322" rtl="0" eaLnBrk="1" latinLnBrk="0" hangingPunct="1">
        <a:spcBef>
          <a:spcPct val="20000"/>
        </a:spcBef>
        <a:buFont typeface="Arial"/>
        <a:buChar char="•"/>
        <a:defRPr sz="2300" kern="1200">
          <a:solidFill>
            <a:schemeClr val="tx1"/>
          </a:solidFill>
          <a:latin typeface="+mn-lt"/>
          <a:ea typeface="+mn-ea"/>
          <a:cs typeface="+mn-cs"/>
        </a:defRPr>
      </a:lvl7pPr>
      <a:lvl8pPr marL="3879914" indent="-258661" algn="l" defTabSz="517322" rtl="0" eaLnBrk="1" latinLnBrk="0" hangingPunct="1">
        <a:spcBef>
          <a:spcPct val="20000"/>
        </a:spcBef>
        <a:buFont typeface="Arial"/>
        <a:buChar char="•"/>
        <a:defRPr sz="2300" kern="1200">
          <a:solidFill>
            <a:schemeClr val="tx1"/>
          </a:solidFill>
          <a:latin typeface="+mn-lt"/>
          <a:ea typeface="+mn-ea"/>
          <a:cs typeface="+mn-cs"/>
        </a:defRPr>
      </a:lvl8pPr>
      <a:lvl9pPr marL="4397235" indent="-258661" algn="l" defTabSz="517322"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7322" rtl="0" eaLnBrk="1" latinLnBrk="0" hangingPunct="1">
        <a:defRPr sz="2000" kern="1200">
          <a:solidFill>
            <a:schemeClr val="tx1"/>
          </a:solidFill>
          <a:latin typeface="+mn-lt"/>
          <a:ea typeface="+mn-ea"/>
          <a:cs typeface="+mn-cs"/>
        </a:defRPr>
      </a:lvl1pPr>
      <a:lvl2pPr marL="517322" algn="l" defTabSz="517322" rtl="0" eaLnBrk="1" latinLnBrk="0" hangingPunct="1">
        <a:defRPr sz="2000" kern="1200">
          <a:solidFill>
            <a:schemeClr val="tx1"/>
          </a:solidFill>
          <a:latin typeface="+mn-lt"/>
          <a:ea typeface="+mn-ea"/>
          <a:cs typeface="+mn-cs"/>
        </a:defRPr>
      </a:lvl2pPr>
      <a:lvl3pPr marL="1034644" algn="l" defTabSz="517322" rtl="0" eaLnBrk="1" latinLnBrk="0" hangingPunct="1">
        <a:defRPr sz="2000" kern="1200">
          <a:solidFill>
            <a:schemeClr val="tx1"/>
          </a:solidFill>
          <a:latin typeface="+mn-lt"/>
          <a:ea typeface="+mn-ea"/>
          <a:cs typeface="+mn-cs"/>
        </a:defRPr>
      </a:lvl3pPr>
      <a:lvl4pPr marL="1551965" algn="l" defTabSz="517322" rtl="0" eaLnBrk="1" latinLnBrk="0" hangingPunct="1">
        <a:defRPr sz="2000" kern="1200">
          <a:solidFill>
            <a:schemeClr val="tx1"/>
          </a:solidFill>
          <a:latin typeface="+mn-lt"/>
          <a:ea typeface="+mn-ea"/>
          <a:cs typeface="+mn-cs"/>
        </a:defRPr>
      </a:lvl4pPr>
      <a:lvl5pPr marL="2069287" algn="l" defTabSz="517322" rtl="0" eaLnBrk="1" latinLnBrk="0" hangingPunct="1">
        <a:defRPr sz="2000" kern="1200">
          <a:solidFill>
            <a:schemeClr val="tx1"/>
          </a:solidFill>
          <a:latin typeface="+mn-lt"/>
          <a:ea typeface="+mn-ea"/>
          <a:cs typeface="+mn-cs"/>
        </a:defRPr>
      </a:lvl5pPr>
      <a:lvl6pPr marL="2586609" algn="l" defTabSz="517322" rtl="0" eaLnBrk="1" latinLnBrk="0" hangingPunct="1">
        <a:defRPr sz="2000" kern="1200">
          <a:solidFill>
            <a:schemeClr val="tx1"/>
          </a:solidFill>
          <a:latin typeface="+mn-lt"/>
          <a:ea typeface="+mn-ea"/>
          <a:cs typeface="+mn-cs"/>
        </a:defRPr>
      </a:lvl6pPr>
      <a:lvl7pPr marL="3103931" algn="l" defTabSz="517322" rtl="0" eaLnBrk="1" latinLnBrk="0" hangingPunct="1">
        <a:defRPr sz="2000" kern="1200">
          <a:solidFill>
            <a:schemeClr val="tx1"/>
          </a:solidFill>
          <a:latin typeface="+mn-lt"/>
          <a:ea typeface="+mn-ea"/>
          <a:cs typeface="+mn-cs"/>
        </a:defRPr>
      </a:lvl7pPr>
      <a:lvl8pPr marL="3621253" algn="l" defTabSz="517322" rtl="0" eaLnBrk="1" latinLnBrk="0" hangingPunct="1">
        <a:defRPr sz="2000" kern="1200">
          <a:solidFill>
            <a:schemeClr val="tx1"/>
          </a:solidFill>
          <a:latin typeface="+mn-lt"/>
          <a:ea typeface="+mn-ea"/>
          <a:cs typeface="+mn-cs"/>
        </a:defRPr>
      </a:lvl8pPr>
      <a:lvl9pPr marL="4138574" algn="l" defTabSz="51732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8.xml"/><Relationship Id="rId5" Type="http://schemas.openxmlformats.org/officeDocument/2006/relationships/image" Target="../media/image7.gif"/><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8.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image" Target="../media/image17.gif"/><Relationship Id="rId1" Type="http://schemas.openxmlformats.org/officeDocument/2006/relationships/slideLayout" Target="../slideLayouts/slideLayout18.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21.xml.rels><?xml version="1.0" encoding="UTF-8" standalone="yes"?>
<Relationships xmlns="http://schemas.openxmlformats.org/package/2006/relationships"><Relationship Id="rId3" Type="http://schemas.openxmlformats.org/officeDocument/2006/relationships/hyperlink" Target="http://www.ideaslab.edu.au/wp-content/uploads/2011/07/Understanding-Virtual-Pedagogies_CKC_ideasLAB.pdf" TargetMode="External"/><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7" Type="http://schemas.openxmlformats.org/officeDocument/2006/relationships/image" Target="../media/image32.gif"/><Relationship Id="rId2" Type="http://schemas.openxmlformats.org/officeDocument/2006/relationships/image" Target="../media/image17.gif"/><Relationship Id="rId1" Type="http://schemas.openxmlformats.org/officeDocument/2006/relationships/slideLayout" Target="../slideLayouts/slideLayout18.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18.xml"/><Relationship Id="rId6" Type="http://schemas.openxmlformats.org/officeDocument/2006/relationships/image" Target="../media/image37.gif"/><Relationship Id="rId5" Type="http://schemas.openxmlformats.org/officeDocument/2006/relationships/image" Target="../media/image36.gif"/><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8.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2060848"/>
            <a:ext cx="4572000" cy="4419600"/>
          </a:xfrm>
          <a:prstGeom prst="rect">
            <a:avLst/>
          </a:prstGeom>
        </p:spPr>
      </p:pic>
      <p:sp>
        <p:nvSpPr>
          <p:cNvPr id="2" name="Title 1"/>
          <p:cNvSpPr>
            <a:spLocks noGrp="1"/>
          </p:cNvSpPr>
          <p:nvPr>
            <p:ph type="ctrTitle"/>
          </p:nvPr>
        </p:nvSpPr>
        <p:spPr>
          <a:xfrm>
            <a:off x="936712" y="1700808"/>
            <a:ext cx="7486600" cy="2569840"/>
          </a:xfrm>
        </p:spPr>
        <p:txBody>
          <a:bodyPr>
            <a:noAutofit/>
          </a:bodyPr>
          <a:lstStyle/>
          <a:p>
            <a:pPr algn="l"/>
            <a:r>
              <a:rPr lang="en-AU" sz="1800" b="1" dirty="0">
                <a:latin typeface="Arial Narrow" panose="020B0606020202030204" pitchFamily="34" charset="0"/>
              </a:rPr>
              <a:t>Session 9</a:t>
            </a:r>
            <a:r>
              <a:rPr lang="en-AU" sz="1800" b="1" dirty="0" smtClean="0">
                <a:latin typeface="Arial Narrow" panose="020B0606020202030204" pitchFamily="34" charset="0"/>
              </a:rPr>
              <a:t/>
            </a:r>
            <a:br>
              <a:rPr lang="en-AU" sz="1800" b="1" dirty="0" smtClean="0">
                <a:latin typeface="Arial Narrow" panose="020B0606020202030204" pitchFamily="34" charset="0"/>
              </a:rPr>
            </a:br>
            <a:r>
              <a:rPr lang="en-AU" sz="3600" b="1" dirty="0" smtClean="0">
                <a:latin typeface="Arial Narrow" panose="020B0606020202030204" pitchFamily="34" charset="0"/>
              </a:rPr>
              <a:t>The Emergence of the Modern Learner: From Me to We</a:t>
            </a:r>
            <a:br>
              <a:rPr lang="en-AU" sz="3600" b="1" dirty="0" smtClean="0">
                <a:latin typeface="Arial Narrow" panose="020B0606020202030204" pitchFamily="34" charset="0"/>
              </a:rPr>
            </a:br>
            <a:r>
              <a:rPr lang="en-AU" sz="3600" b="1" dirty="0" smtClean="0">
                <a:latin typeface="Arial Narrow" panose="020B0606020202030204" pitchFamily="34" charset="0"/>
              </a:rPr>
              <a:t/>
            </a:r>
            <a:br>
              <a:rPr lang="en-AU" sz="3600" b="1" dirty="0" smtClean="0">
                <a:latin typeface="Arial Narrow" panose="020B0606020202030204" pitchFamily="34" charset="0"/>
              </a:rPr>
            </a:br>
            <a:r>
              <a:rPr lang="en-AU" sz="2400" b="1" dirty="0" smtClean="0">
                <a:latin typeface="Arial Narrow" panose="020B0606020202030204" pitchFamily="34" charset="0"/>
              </a:rPr>
              <a:t>Dr Sofia Pardo</a:t>
            </a:r>
            <a:br>
              <a:rPr lang="en-AU" sz="2400" b="1" dirty="0" smtClean="0">
                <a:latin typeface="Arial Narrow" panose="020B0606020202030204" pitchFamily="34" charset="0"/>
              </a:rPr>
            </a:br>
            <a:r>
              <a:rPr lang="en-AU" sz="2400" b="1" dirty="0" err="1" smtClean="0">
                <a:latin typeface="Arial Narrow" panose="020B0606020202030204" pitchFamily="34" charset="0"/>
              </a:rPr>
              <a:t>IdeasLab</a:t>
            </a:r>
            <a:endParaRPr lang="en-AU" sz="2400" dirty="0">
              <a:latin typeface="Arial Narrow" panose="020B060602020203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56" y="44624"/>
            <a:ext cx="2822352" cy="1193451"/>
          </a:xfrm>
          <a:prstGeom prst="rect">
            <a:avLst/>
          </a:prstGeom>
        </p:spPr>
      </p:pic>
      <p:sp>
        <p:nvSpPr>
          <p:cNvPr id="5" name="Rectangle 4"/>
          <p:cNvSpPr/>
          <p:nvPr/>
        </p:nvSpPr>
        <p:spPr>
          <a:xfrm>
            <a:off x="-324544" y="5661248"/>
            <a:ext cx="9721080" cy="12961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252536" y="5517232"/>
            <a:ext cx="972108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80528" y="5587525"/>
            <a:ext cx="9721080" cy="47434"/>
          </a:xfrm>
          <a:prstGeom prst="rect">
            <a:avLst/>
          </a:prstGeom>
          <a:solidFill>
            <a:srgbClr val="249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FF0000"/>
              </a:solidFill>
            </a:endParaRPr>
          </a:p>
        </p:txBody>
      </p:sp>
    </p:spTree>
    <p:extLst>
      <p:ext uri="{BB962C8B-B14F-4D97-AF65-F5344CB8AC3E}">
        <p14:creationId xmlns:p14="http://schemas.microsoft.com/office/powerpoint/2010/main" val="3802057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PT_communicating_new.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144000" cy="6858000"/>
          </a:xfrm>
          <a:prstGeom prst="rect">
            <a:avLst/>
          </a:prstGeom>
        </p:spPr>
      </p:pic>
      <p:sp>
        <p:nvSpPr>
          <p:cNvPr id="12" name="TextBox 11"/>
          <p:cNvSpPr txBox="1"/>
          <p:nvPr/>
        </p:nvSpPr>
        <p:spPr>
          <a:xfrm>
            <a:off x="291561" y="304800"/>
            <a:ext cx="8229600" cy="2166577"/>
          </a:xfrm>
          <a:prstGeom prst="rect">
            <a:avLst/>
          </a:prstGeom>
          <a:noFill/>
        </p:spPr>
        <p:txBody>
          <a:bodyPr wrap="square" lIns="103464" tIns="51732" rIns="103464" bIns="51732" rtlCol="0">
            <a:spAutoFit/>
          </a:bodyPr>
          <a:lstStyle/>
          <a:p>
            <a:pPr defTabSz="517322" fontAlgn="auto">
              <a:spcBef>
                <a:spcPts val="0"/>
              </a:spcBef>
              <a:spcAft>
                <a:spcPts val="0"/>
              </a:spcAft>
            </a:pPr>
            <a:r>
              <a:rPr lang="en-US" sz="2800" b="1" dirty="0">
                <a:solidFill>
                  <a:schemeClr val="tx2"/>
                </a:solidFill>
                <a:latin typeface="Bradley Hand ITC" pitchFamily="66" charset="0"/>
              </a:rPr>
              <a:t>Pedagogies</a:t>
            </a:r>
          </a:p>
          <a:p>
            <a:pPr defTabSz="517322" fontAlgn="auto">
              <a:spcBef>
                <a:spcPts val="0"/>
              </a:spcBef>
              <a:spcAft>
                <a:spcPts val="0"/>
              </a:spcAft>
            </a:pPr>
            <a:r>
              <a:rPr lang="en-US" sz="2800" b="1" dirty="0" smtClean="0">
                <a:solidFill>
                  <a:schemeClr val="tx2"/>
                </a:solidFill>
                <a:latin typeface="Bradley Hand ITC" pitchFamily="66" charset="0"/>
              </a:rPr>
              <a:t>What </a:t>
            </a:r>
            <a:r>
              <a:rPr lang="en-US" sz="2800" b="1" dirty="0">
                <a:solidFill>
                  <a:schemeClr val="tx2"/>
                </a:solidFill>
                <a:latin typeface="Bradley Hand ITC" pitchFamily="66" charset="0"/>
              </a:rPr>
              <a:t>opportunities are presented to schools when students publish online?</a:t>
            </a:r>
          </a:p>
          <a:p>
            <a:pPr defTabSz="517322" fontAlgn="auto">
              <a:spcBef>
                <a:spcPts val="0"/>
              </a:spcBef>
              <a:spcAft>
                <a:spcPts val="0"/>
              </a:spcAft>
            </a:pPr>
            <a:endParaRPr lang="en-US" sz="5000" i="1" dirty="0">
              <a:solidFill>
                <a:prstClr val="black"/>
              </a:solidFill>
              <a:latin typeface="Calibri"/>
            </a:endParaRPr>
          </a:p>
        </p:txBody>
      </p:sp>
      <p:grpSp>
        <p:nvGrpSpPr>
          <p:cNvPr id="10" name="Group 9"/>
          <p:cNvGrpSpPr/>
          <p:nvPr/>
        </p:nvGrpSpPr>
        <p:grpSpPr>
          <a:xfrm>
            <a:off x="260737" y="1753237"/>
            <a:ext cx="2531095" cy="4573273"/>
            <a:chOff x="533400" y="1642478"/>
            <a:chExt cx="2531095" cy="4573273"/>
          </a:xfrm>
        </p:grpSpPr>
        <p:grpSp>
          <p:nvGrpSpPr>
            <p:cNvPr id="11" name="Group 6"/>
            <p:cNvGrpSpPr/>
            <p:nvPr/>
          </p:nvGrpSpPr>
          <p:grpSpPr>
            <a:xfrm>
              <a:off x="914400" y="3726472"/>
              <a:ext cx="1797974" cy="2489279"/>
              <a:chOff x="249154" y="2036683"/>
              <a:chExt cx="1797974" cy="2489279"/>
            </a:xfrm>
          </p:grpSpPr>
          <p:sp>
            <p:nvSpPr>
              <p:cNvPr id="17" name="Round Same Side Corner Rectangle 16"/>
              <p:cNvSpPr/>
              <p:nvPr/>
            </p:nvSpPr>
            <p:spPr>
              <a:xfrm rot="10800000">
                <a:off x="249154" y="2036683"/>
                <a:ext cx="1797974" cy="2489279"/>
              </a:xfrm>
              <a:prstGeom prst="round2SameRect">
                <a:avLst>
                  <a:gd name="adj1" fmla="val 10500"/>
                  <a:gd name="adj2" fmla="val 0"/>
                </a:avLst>
              </a:prstGeom>
              <a:solidFill>
                <a:srgbClr val="0092D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 Same Side Corner Rectangle 4"/>
              <p:cNvSpPr/>
              <p:nvPr/>
            </p:nvSpPr>
            <p:spPr>
              <a:xfrm rot="21600000">
                <a:off x="304448" y="2036683"/>
                <a:ext cx="1687386" cy="24339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t" anchorCtr="0">
                <a:noAutofit/>
              </a:bodyPr>
              <a:lstStyle/>
              <a:p>
                <a:pPr algn="ctr" defTabSz="855018">
                  <a:lnSpc>
                    <a:spcPct val="90000"/>
                  </a:lnSpc>
                  <a:spcAft>
                    <a:spcPct val="35000"/>
                  </a:spcAft>
                </a:pPr>
                <a:endParaRPr lang="en-US" sz="1900" dirty="0">
                  <a:solidFill>
                    <a:schemeClr val="bg1"/>
                  </a:solidFill>
                  <a:latin typeface="Arial"/>
                  <a:cs typeface="Arial"/>
                </a:endParaRPr>
              </a:p>
              <a:p>
                <a:pPr algn="ctr" defTabSz="855018">
                  <a:lnSpc>
                    <a:spcPct val="90000"/>
                  </a:lnSpc>
                  <a:spcAft>
                    <a:spcPct val="35000"/>
                  </a:spcAft>
                </a:pPr>
                <a:r>
                  <a:rPr lang="en-US" sz="1900" dirty="0">
                    <a:solidFill>
                      <a:schemeClr val="bg1"/>
                    </a:solidFill>
                    <a:latin typeface="Arial"/>
                    <a:cs typeface="Arial"/>
                  </a:rPr>
                  <a:t>Digital Portfolios</a:t>
                </a:r>
              </a:p>
              <a:p>
                <a:pPr algn="ctr" defTabSz="855018">
                  <a:lnSpc>
                    <a:spcPct val="90000"/>
                  </a:lnSpc>
                  <a:spcAft>
                    <a:spcPct val="35000"/>
                  </a:spcAft>
                </a:pPr>
                <a:endParaRPr lang="en-US" sz="1900" dirty="0">
                  <a:solidFill>
                    <a:schemeClr val="bg1"/>
                  </a:solidFill>
                  <a:latin typeface="Arial"/>
                  <a:cs typeface="Arial"/>
                </a:endParaRPr>
              </a:p>
              <a:p>
                <a:pPr algn="ctr" defTabSz="855018">
                  <a:lnSpc>
                    <a:spcPct val="90000"/>
                  </a:lnSpc>
                  <a:spcAft>
                    <a:spcPct val="35000"/>
                  </a:spcAft>
                </a:pPr>
                <a:r>
                  <a:rPr lang="en-US" sz="1900" dirty="0">
                    <a:solidFill>
                      <a:schemeClr val="bg1"/>
                    </a:solidFill>
                    <a:latin typeface="Arial"/>
                    <a:cs typeface="Arial"/>
                  </a:rPr>
                  <a:t>Reflective Practice</a:t>
                </a:r>
              </a:p>
            </p:txBody>
          </p:sp>
        </p:grpSp>
        <p:pic>
          <p:nvPicPr>
            <p:cNvPr id="16" name="Picture 15" descr="communicating_new.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642478"/>
              <a:ext cx="2531095" cy="2134873"/>
            </a:xfrm>
            <a:prstGeom prst="rect">
              <a:avLst/>
            </a:prstGeom>
          </p:spPr>
        </p:pic>
      </p:gr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1832" y="2471377"/>
            <a:ext cx="6280264" cy="376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31159" y="6358721"/>
            <a:ext cx="2601610" cy="369332"/>
          </a:xfrm>
          <a:prstGeom prst="rect">
            <a:avLst/>
          </a:prstGeom>
        </p:spPr>
        <p:txBody>
          <a:bodyPr wrap="none">
            <a:spAutoFit/>
          </a:bodyPr>
          <a:lstStyle/>
          <a:p>
            <a:r>
              <a:rPr lang="en-AU" dirty="0"/>
              <a:t>http://global2.vic.edu.au/</a:t>
            </a:r>
          </a:p>
        </p:txBody>
      </p:sp>
    </p:spTree>
    <p:extLst>
      <p:ext uri="{BB962C8B-B14F-4D97-AF65-F5344CB8AC3E}">
        <p14:creationId xmlns:p14="http://schemas.microsoft.com/office/powerpoint/2010/main" val="2898723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PT_communicating_new.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144000" cy="6858000"/>
          </a:xfrm>
          <a:prstGeom prst="rect">
            <a:avLst/>
          </a:prstGeom>
        </p:spPr>
      </p:pic>
      <p:sp>
        <p:nvSpPr>
          <p:cNvPr id="12" name="TextBox 11"/>
          <p:cNvSpPr txBox="1"/>
          <p:nvPr/>
        </p:nvSpPr>
        <p:spPr>
          <a:xfrm>
            <a:off x="3851031" y="1265907"/>
            <a:ext cx="4876800" cy="4844233"/>
          </a:xfrm>
          <a:prstGeom prst="rect">
            <a:avLst/>
          </a:prstGeom>
          <a:noFill/>
        </p:spPr>
        <p:txBody>
          <a:bodyPr wrap="square" lIns="103464" tIns="51732" rIns="103464" bIns="51732" rtlCol="0">
            <a:spAutoFit/>
          </a:bodyPr>
          <a:lstStyle/>
          <a:p>
            <a:pPr marL="517322" indent="-517322">
              <a:buFont typeface="Arial" pitchFamily="34" charset="0"/>
              <a:buChar char="•"/>
            </a:pPr>
            <a:r>
              <a:rPr lang="en-AU" sz="2800" b="1" dirty="0">
                <a:solidFill>
                  <a:schemeClr val="tx2"/>
                </a:solidFill>
                <a:latin typeface="Bradley Hand ITC" pitchFamily="66" charset="0"/>
                <a:cs typeface="EucrosiaUPC" pitchFamily="18" charset="-34"/>
              </a:rPr>
              <a:t>Communicate the whole learning process not just student achievements. </a:t>
            </a:r>
          </a:p>
          <a:p>
            <a:pPr marL="517322" indent="-517322">
              <a:buFont typeface="Arial" pitchFamily="34" charset="0"/>
              <a:buChar char="•"/>
            </a:pPr>
            <a:endParaRPr lang="en-AU" sz="2800" b="1" dirty="0" smtClean="0">
              <a:solidFill>
                <a:schemeClr val="tx2"/>
              </a:solidFill>
              <a:latin typeface="Bradley Hand ITC" pitchFamily="66" charset="0"/>
              <a:cs typeface="EucrosiaUPC" pitchFamily="18" charset="-34"/>
            </a:endParaRPr>
          </a:p>
          <a:p>
            <a:pPr marL="517322" indent="-517322">
              <a:buFont typeface="Arial" pitchFamily="34" charset="0"/>
              <a:buChar char="•"/>
            </a:pPr>
            <a:r>
              <a:rPr lang="en-AU" sz="2800" b="1" dirty="0" smtClean="0">
                <a:solidFill>
                  <a:schemeClr val="tx2"/>
                </a:solidFill>
                <a:latin typeface="Bradley Hand ITC" pitchFamily="66" charset="0"/>
                <a:cs typeface="EucrosiaUPC" pitchFamily="18" charset="-34"/>
              </a:rPr>
              <a:t>It </a:t>
            </a:r>
            <a:r>
              <a:rPr lang="en-AU" sz="2800" b="1" dirty="0">
                <a:solidFill>
                  <a:schemeClr val="tx2"/>
                </a:solidFill>
                <a:latin typeface="Bradley Hand ITC" pitchFamily="66" charset="0"/>
                <a:cs typeface="EucrosiaUPC" pitchFamily="18" charset="-34"/>
              </a:rPr>
              <a:t>is not simply about finding an audience, it is about joining a conversation. </a:t>
            </a:r>
          </a:p>
          <a:p>
            <a:pPr marL="517322" indent="-517322">
              <a:buFont typeface="Arial" pitchFamily="34" charset="0"/>
              <a:buChar char="•"/>
            </a:pPr>
            <a:endParaRPr lang="en-AU" sz="2800" b="1" dirty="0">
              <a:solidFill>
                <a:schemeClr val="tx2"/>
              </a:solidFill>
              <a:latin typeface="Bradley Hand ITC" pitchFamily="66" charset="0"/>
              <a:cs typeface="EucrosiaUPC" pitchFamily="18" charset="-34"/>
            </a:endParaRPr>
          </a:p>
          <a:p>
            <a:pPr marL="517322" indent="-517322">
              <a:buFont typeface="Arial" pitchFamily="34" charset="0"/>
              <a:buChar char="•"/>
            </a:pPr>
            <a:r>
              <a:rPr lang="en-AU" sz="2800" b="1" dirty="0">
                <a:solidFill>
                  <a:schemeClr val="tx2"/>
                </a:solidFill>
                <a:latin typeface="Bradley Hand ITC" pitchFamily="66" charset="0"/>
                <a:cs typeface="EucrosiaUPC" pitchFamily="18" charset="-34"/>
              </a:rPr>
              <a:t>Transparency causes the students to become teachers. </a:t>
            </a:r>
            <a:endParaRPr lang="en-US" sz="2800" b="1" dirty="0">
              <a:solidFill>
                <a:schemeClr val="tx2"/>
              </a:solidFill>
              <a:latin typeface="Bradley Hand ITC" pitchFamily="66" charset="0"/>
              <a:cs typeface="EucrosiaUPC" pitchFamily="18" charset="-34"/>
            </a:endParaRPr>
          </a:p>
        </p:txBody>
      </p:sp>
      <p:grpSp>
        <p:nvGrpSpPr>
          <p:cNvPr id="10" name="Group 9"/>
          <p:cNvGrpSpPr/>
          <p:nvPr/>
        </p:nvGrpSpPr>
        <p:grpSpPr>
          <a:xfrm>
            <a:off x="897907" y="1142365"/>
            <a:ext cx="2531095" cy="4573273"/>
            <a:chOff x="533400" y="1642478"/>
            <a:chExt cx="2531095" cy="4573273"/>
          </a:xfrm>
        </p:grpSpPr>
        <p:grpSp>
          <p:nvGrpSpPr>
            <p:cNvPr id="11" name="Group 6"/>
            <p:cNvGrpSpPr/>
            <p:nvPr/>
          </p:nvGrpSpPr>
          <p:grpSpPr>
            <a:xfrm>
              <a:off x="914400" y="3726472"/>
              <a:ext cx="1921492" cy="2489279"/>
              <a:chOff x="249154" y="2036683"/>
              <a:chExt cx="1921492" cy="2489279"/>
            </a:xfrm>
          </p:grpSpPr>
          <p:sp>
            <p:nvSpPr>
              <p:cNvPr id="17" name="Round Same Side Corner Rectangle 16"/>
              <p:cNvSpPr/>
              <p:nvPr/>
            </p:nvSpPr>
            <p:spPr>
              <a:xfrm rot="10800000">
                <a:off x="249154" y="2036683"/>
                <a:ext cx="1797974" cy="2489279"/>
              </a:xfrm>
              <a:prstGeom prst="round2SameRect">
                <a:avLst>
                  <a:gd name="adj1" fmla="val 10500"/>
                  <a:gd name="adj2" fmla="val 0"/>
                </a:avLst>
              </a:prstGeom>
              <a:solidFill>
                <a:srgbClr val="0092D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 Same Side Corner Rectangle 4"/>
              <p:cNvSpPr/>
              <p:nvPr/>
            </p:nvSpPr>
            <p:spPr>
              <a:xfrm>
                <a:off x="304447" y="2036683"/>
                <a:ext cx="1866199" cy="24339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t" anchorCtr="0">
                <a:noAutofit/>
              </a:bodyPr>
              <a:lstStyle/>
              <a:p>
                <a:pPr algn="ctr" defTabSz="855018">
                  <a:lnSpc>
                    <a:spcPct val="90000"/>
                  </a:lnSpc>
                  <a:spcAft>
                    <a:spcPct val="35000"/>
                  </a:spcAft>
                </a:pPr>
                <a:endParaRPr lang="en-US" sz="1900" dirty="0">
                  <a:solidFill>
                    <a:schemeClr val="bg1"/>
                  </a:solidFill>
                  <a:latin typeface="Arial"/>
                  <a:cs typeface="Arial"/>
                </a:endParaRPr>
              </a:p>
              <a:p>
                <a:pPr algn="ctr" defTabSz="855018">
                  <a:lnSpc>
                    <a:spcPct val="90000"/>
                  </a:lnSpc>
                  <a:spcAft>
                    <a:spcPct val="35000"/>
                  </a:spcAft>
                </a:pPr>
                <a:r>
                  <a:rPr lang="en-US" sz="1900" dirty="0">
                    <a:solidFill>
                      <a:schemeClr val="bg1"/>
                    </a:solidFill>
                    <a:latin typeface="Arial"/>
                    <a:cs typeface="Arial"/>
                  </a:rPr>
                  <a:t>Rethink</a:t>
                </a:r>
              </a:p>
              <a:p>
                <a:pPr algn="ctr" defTabSz="855018">
                  <a:lnSpc>
                    <a:spcPct val="90000"/>
                  </a:lnSpc>
                  <a:spcAft>
                    <a:spcPct val="35000"/>
                  </a:spcAft>
                </a:pPr>
                <a:r>
                  <a:rPr lang="en-US" sz="1900" dirty="0">
                    <a:solidFill>
                      <a:schemeClr val="bg1"/>
                    </a:solidFill>
                    <a:latin typeface="Arial"/>
                    <a:cs typeface="Arial"/>
                  </a:rPr>
                  <a:t>Publishing</a:t>
                </a:r>
              </a:p>
              <a:p>
                <a:pPr algn="ctr" defTabSz="855018">
                  <a:lnSpc>
                    <a:spcPct val="90000"/>
                  </a:lnSpc>
                  <a:spcAft>
                    <a:spcPct val="35000"/>
                  </a:spcAft>
                </a:pPr>
                <a:endParaRPr lang="en-US" sz="1900" dirty="0">
                  <a:solidFill>
                    <a:schemeClr val="bg1"/>
                  </a:solidFill>
                  <a:latin typeface="Arial"/>
                  <a:cs typeface="Arial"/>
                </a:endParaRPr>
              </a:p>
              <a:p>
                <a:pPr algn="ctr" defTabSz="855018">
                  <a:lnSpc>
                    <a:spcPct val="90000"/>
                  </a:lnSpc>
                  <a:spcAft>
                    <a:spcPct val="35000"/>
                  </a:spcAft>
                </a:pPr>
                <a:r>
                  <a:rPr lang="en-US" sz="1900" dirty="0">
                    <a:solidFill>
                      <a:schemeClr val="bg1"/>
                    </a:solidFill>
                    <a:latin typeface="Arial"/>
                    <a:cs typeface="Arial"/>
                  </a:rPr>
                  <a:t>Rethink Transparency</a:t>
                </a:r>
              </a:p>
            </p:txBody>
          </p:sp>
        </p:grpSp>
        <p:pic>
          <p:nvPicPr>
            <p:cNvPr id="16" name="Picture 15" descr="communicating_new.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642478"/>
              <a:ext cx="2531095" cy="2134873"/>
            </a:xfrm>
            <a:prstGeom prst="rect">
              <a:avLst/>
            </a:prstGeom>
          </p:spPr>
        </p:pic>
      </p:grpSp>
      <p:sp>
        <p:nvSpPr>
          <p:cNvPr id="14" name="Rectangle 13"/>
          <p:cNvSpPr/>
          <p:nvPr/>
        </p:nvSpPr>
        <p:spPr>
          <a:xfrm>
            <a:off x="637664" y="333731"/>
            <a:ext cx="3204962" cy="535362"/>
          </a:xfrm>
          <a:prstGeom prst="rect">
            <a:avLst/>
          </a:prstGeom>
        </p:spPr>
        <p:txBody>
          <a:bodyPr wrap="none" lIns="103464" tIns="51732" rIns="103464" bIns="51732">
            <a:spAutoFit/>
          </a:bodyPr>
          <a:lstStyle/>
          <a:p>
            <a:r>
              <a:rPr lang="en-US" sz="2800" b="1" dirty="0">
                <a:solidFill>
                  <a:schemeClr val="tx2"/>
                </a:solidFill>
                <a:latin typeface="Bradley Hand ITC" pitchFamily="66" charset="0"/>
              </a:rPr>
              <a:t>Critical </a:t>
            </a:r>
            <a:r>
              <a:rPr lang="en-US" sz="2800" b="1" dirty="0" smtClean="0">
                <a:solidFill>
                  <a:schemeClr val="tx2"/>
                </a:solidFill>
                <a:latin typeface="Bradley Hand ITC" pitchFamily="66" charset="0"/>
              </a:rPr>
              <a:t>Reflections:</a:t>
            </a:r>
            <a:endParaRPr lang="en-AU" sz="2800" b="1" dirty="0">
              <a:latin typeface="Bradley Hand ITC" pitchFamily="66" charset="0"/>
            </a:endParaRPr>
          </a:p>
        </p:txBody>
      </p:sp>
    </p:spTree>
    <p:extLst>
      <p:ext uri="{BB962C8B-B14F-4D97-AF65-F5344CB8AC3E}">
        <p14:creationId xmlns:p14="http://schemas.microsoft.com/office/powerpoint/2010/main" val="3607493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_plai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7367"/>
            <a:ext cx="9144000" cy="4945487"/>
          </a:xfrm>
          <a:prstGeom prst="rect">
            <a:avLst/>
          </a:prstGeom>
        </p:spPr>
      </p:pic>
      <p:pic>
        <p:nvPicPr>
          <p:cNvPr id="3" name="Picture 2" descr="rel_conec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7367"/>
            <a:ext cx="9144000" cy="4945487"/>
          </a:xfrm>
          <a:prstGeom prst="rect">
            <a:avLst/>
          </a:prstGeom>
        </p:spPr>
      </p:pic>
      <p:pic>
        <p:nvPicPr>
          <p:cNvPr id="4" name="Picture 3" descr="rel_comm.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47367"/>
            <a:ext cx="9144000" cy="4945487"/>
          </a:xfrm>
          <a:prstGeom prst="rect">
            <a:avLst/>
          </a:prstGeom>
        </p:spPr>
      </p:pic>
      <p:pic>
        <p:nvPicPr>
          <p:cNvPr id="5" name="Picture 4" descr="rel_cola.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85800"/>
            <a:ext cx="9144000" cy="4945487"/>
          </a:xfrm>
          <a:prstGeom prst="rect">
            <a:avLst/>
          </a:prstGeom>
        </p:spPr>
      </p:pic>
    </p:spTree>
    <p:extLst>
      <p:ext uri="{BB962C8B-B14F-4D97-AF65-F5344CB8AC3E}">
        <p14:creationId xmlns:p14="http://schemas.microsoft.com/office/powerpoint/2010/main" val="2981755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PT_collaborating_new.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517194" y="63806"/>
            <a:ext cx="8069961" cy="2197355"/>
          </a:xfrm>
          <a:prstGeom prst="rect">
            <a:avLst/>
          </a:prstGeom>
          <a:noFill/>
        </p:spPr>
        <p:txBody>
          <a:bodyPr wrap="square" lIns="103464" tIns="51732" rIns="103464" bIns="51732" rtlCol="0">
            <a:spAutoFit/>
          </a:bodyPr>
          <a:lstStyle/>
          <a:p>
            <a:pPr defTabSz="517322" fontAlgn="auto">
              <a:spcBef>
                <a:spcPts val="0"/>
              </a:spcBef>
              <a:spcAft>
                <a:spcPts val="0"/>
              </a:spcAft>
            </a:pPr>
            <a:endParaRPr lang="en-US" sz="2800" b="1" dirty="0">
              <a:solidFill>
                <a:srgbClr val="1F497D"/>
              </a:solidFill>
              <a:latin typeface="Bradley Hand ITC" pitchFamily="66" charset="0"/>
            </a:endParaRPr>
          </a:p>
          <a:p>
            <a:pPr defTabSz="517322" fontAlgn="auto">
              <a:spcBef>
                <a:spcPts val="0"/>
              </a:spcBef>
              <a:spcAft>
                <a:spcPts val="0"/>
              </a:spcAft>
            </a:pPr>
            <a:endParaRPr lang="en-US" sz="2800" b="1" dirty="0">
              <a:solidFill>
                <a:srgbClr val="1F497D"/>
              </a:solidFill>
              <a:latin typeface="Bradley Hand ITC" pitchFamily="66" charset="0"/>
            </a:endParaRPr>
          </a:p>
          <a:p>
            <a:pPr defTabSz="517322" fontAlgn="auto">
              <a:spcBef>
                <a:spcPts val="0"/>
              </a:spcBef>
              <a:spcAft>
                <a:spcPts val="0"/>
              </a:spcAft>
            </a:pPr>
            <a:r>
              <a:rPr lang="en-US" sz="2800" b="1" dirty="0">
                <a:solidFill>
                  <a:srgbClr val="1F497D"/>
                </a:solidFill>
                <a:latin typeface="Bradley Hand ITC" pitchFamily="66" charset="0"/>
              </a:rPr>
              <a:t>How does the ability to create networks change the way that our students learn?</a:t>
            </a:r>
          </a:p>
          <a:p>
            <a:pPr defTabSz="517322" fontAlgn="auto">
              <a:spcBef>
                <a:spcPts val="0"/>
              </a:spcBef>
              <a:spcAft>
                <a:spcPts val="0"/>
              </a:spcAft>
            </a:pPr>
            <a:endParaRPr lang="en-US" sz="2400" b="1" i="1" dirty="0">
              <a:solidFill>
                <a:prstClr val="black"/>
              </a:solidFill>
              <a:latin typeface="Bradley Hand ITC" pitchFamily="66" charset="0"/>
            </a:endParaRPr>
          </a:p>
        </p:txBody>
      </p:sp>
      <p:grpSp>
        <p:nvGrpSpPr>
          <p:cNvPr id="10" name="Group 9"/>
          <p:cNvGrpSpPr/>
          <p:nvPr/>
        </p:nvGrpSpPr>
        <p:grpSpPr>
          <a:xfrm>
            <a:off x="540640" y="1905000"/>
            <a:ext cx="2531095" cy="4566922"/>
            <a:chOff x="593105" y="1394827"/>
            <a:chExt cx="2531095" cy="4566922"/>
          </a:xfrm>
        </p:grpSpPr>
        <p:grpSp>
          <p:nvGrpSpPr>
            <p:cNvPr id="11" name="Group 6"/>
            <p:cNvGrpSpPr/>
            <p:nvPr/>
          </p:nvGrpSpPr>
          <p:grpSpPr>
            <a:xfrm>
              <a:off x="914400" y="3472470"/>
              <a:ext cx="1797974" cy="2489279"/>
              <a:chOff x="249154" y="2036683"/>
              <a:chExt cx="1797974" cy="2489279"/>
            </a:xfrm>
          </p:grpSpPr>
          <p:sp>
            <p:nvSpPr>
              <p:cNvPr id="17" name="Round Same Side Corner Rectangle 16"/>
              <p:cNvSpPr/>
              <p:nvPr/>
            </p:nvSpPr>
            <p:spPr>
              <a:xfrm rot="10800000">
                <a:off x="249154" y="2036683"/>
                <a:ext cx="1797974" cy="2489279"/>
              </a:xfrm>
              <a:prstGeom prst="round2SameRect">
                <a:avLst>
                  <a:gd name="adj1" fmla="val 10500"/>
                  <a:gd name="adj2" fmla="val 0"/>
                </a:avLst>
              </a:prstGeom>
              <a:solidFill>
                <a:srgbClr val="6600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 Same Side Corner Rectangle 4"/>
              <p:cNvSpPr/>
              <p:nvPr/>
            </p:nvSpPr>
            <p:spPr>
              <a:xfrm>
                <a:off x="304448" y="2036683"/>
                <a:ext cx="1687386" cy="2489279"/>
              </a:xfrm>
              <a:prstGeom prst="rect">
                <a:avLst/>
              </a:prstGeom>
              <a:solidFill>
                <a:srgbClr val="660066"/>
              </a:solidFill>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t" anchorCtr="0">
                <a:noAutofit/>
              </a:bodyPr>
              <a:lstStyle/>
              <a:p>
                <a:pPr algn="ctr" defTabSz="855018">
                  <a:lnSpc>
                    <a:spcPct val="90000"/>
                  </a:lnSpc>
                  <a:spcAft>
                    <a:spcPct val="35000"/>
                  </a:spcAft>
                </a:pPr>
                <a:endParaRPr lang="en-US" sz="1900" dirty="0">
                  <a:latin typeface="Arial"/>
                  <a:cs typeface="Arial"/>
                </a:endParaRPr>
              </a:p>
              <a:p>
                <a:pPr algn="ctr" defTabSz="855018">
                  <a:lnSpc>
                    <a:spcPct val="90000"/>
                  </a:lnSpc>
                  <a:spcAft>
                    <a:spcPct val="35000"/>
                  </a:spcAft>
                </a:pPr>
                <a:r>
                  <a:rPr lang="en-US" sz="1900" dirty="0">
                    <a:latin typeface="Arial"/>
                    <a:cs typeface="Arial"/>
                  </a:rPr>
                  <a:t>Remixing</a:t>
                </a:r>
              </a:p>
              <a:p>
                <a:pPr algn="ctr" defTabSz="855018">
                  <a:lnSpc>
                    <a:spcPct val="90000"/>
                  </a:lnSpc>
                  <a:spcAft>
                    <a:spcPct val="35000"/>
                  </a:spcAft>
                </a:pPr>
                <a:endParaRPr lang="en-US" sz="1900" dirty="0">
                  <a:latin typeface="Arial"/>
                  <a:cs typeface="Arial"/>
                </a:endParaRPr>
              </a:p>
              <a:p>
                <a:pPr algn="ctr" defTabSz="855018">
                  <a:lnSpc>
                    <a:spcPct val="90000"/>
                  </a:lnSpc>
                  <a:spcAft>
                    <a:spcPct val="35000"/>
                  </a:spcAft>
                </a:pPr>
                <a:r>
                  <a:rPr lang="en-US" sz="1900" dirty="0" smtClean="0">
                    <a:latin typeface="Arial"/>
                    <a:cs typeface="Arial"/>
                  </a:rPr>
                  <a:t>Contrasting</a:t>
                </a:r>
                <a:endParaRPr lang="en-US" sz="1900" dirty="0">
                  <a:latin typeface="Arial"/>
                  <a:cs typeface="Arial"/>
                </a:endParaRPr>
              </a:p>
              <a:p>
                <a:pPr algn="ctr" defTabSz="855018">
                  <a:lnSpc>
                    <a:spcPct val="90000"/>
                  </a:lnSpc>
                  <a:spcAft>
                    <a:spcPct val="35000"/>
                  </a:spcAft>
                </a:pPr>
                <a:r>
                  <a:rPr lang="en-US" sz="1900" dirty="0" smtClean="0">
                    <a:latin typeface="Arial"/>
                    <a:cs typeface="Arial"/>
                  </a:rPr>
                  <a:t>Personal </a:t>
                </a:r>
                <a:r>
                  <a:rPr lang="en-US" sz="1900" dirty="0">
                    <a:latin typeface="Arial"/>
                    <a:cs typeface="Arial"/>
                  </a:rPr>
                  <a:t>Sense Making</a:t>
                </a:r>
              </a:p>
            </p:txBody>
          </p:sp>
        </p:grpSp>
        <p:pic>
          <p:nvPicPr>
            <p:cNvPr id="16" name="Picture 15" descr="collaborating_new.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05" y="1394827"/>
              <a:ext cx="2531095" cy="2134872"/>
            </a:xfrm>
            <a:prstGeom prst="rect">
              <a:avLst/>
            </a:prstGeom>
          </p:spPr>
        </p:pic>
      </p:grpSp>
      <p:sp>
        <p:nvSpPr>
          <p:cNvPr id="2" name="TextBox 1"/>
          <p:cNvSpPr txBox="1"/>
          <p:nvPr/>
        </p:nvSpPr>
        <p:spPr>
          <a:xfrm>
            <a:off x="540640" y="381000"/>
            <a:ext cx="4011534" cy="523220"/>
          </a:xfrm>
          <a:prstGeom prst="rect">
            <a:avLst/>
          </a:prstGeom>
          <a:noFill/>
        </p:spPr>
        <p:txBody>
          <a:bodyPr wrap="square" rtlCol="0">
            <a:spAutoFit/>
          </a:bodyPr>
          <a:lstStyle/>
          <a:p>
            <a:r>
              <a:rPr lang="en-AU" sz="2800" b="1" dirty="0">
                <a:solidFill>
                  <a:schemeClr val="tx2"/>
                </a:solidFill>
                <a:latin typeface="Bradley Hand ITC" pitchFamily="66" charset="0"/>
              </a:rPr>
              <a:t>Activities:</a:t>
            </a:r>
            <a:r>
              <a:rPr lang="en-AU" sz="2400" b="1" dirty="0">
                <a:solidFill>
                  <a:schemeClr val="tx2"/>
                </a:solidFill>
                <a:latin typeface="Bradley Hand ITC" pitchFamily="66" charset="0"/>
              </a:rPr>
              <a:t> </a:t>
            </a:r>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1136" y="1981200"/>
            <a:ext cx="5604902" cy="4207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012" y="6187781"/>
            <a:ext cx="33591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827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PT_collaborating_new.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585725" y="281676"/>
            <a:ext cx="8101075" cy="2062103"/>
          </a:xfrm>
          <a:prstGeom prst="rect">
            <a:avLst/>
          </a:prstGeom>
          <a:noFill/>
        </p:spPr>
        <p:txBody>
          <a:bodyPr wrap="square" rtlCol="0">
            <a:spAutoFit/>
          </a:bodyPr>
          <a:lstStyle/>
          <a:p>
            <a:pPr defTabSz="457200" fontAlgn="auto">
              <a:spcBef>
                <a:spcPts val="0"/>
              </a:spcBef>
              <a:spcAft>
                <a:spcPts val="0"/>
              </a:spcAft>
            </a:pPr>
            <a:r>
              <a:rPr lang="en-US" sz="2800" b="1" dirty="0" smtClean="0">
                <a:solidFill>
                  <a:srgbClr val="1F497D"/>
                </a:solidFill>
                <a:latin typeface="Bradley Hand ITC" pitchFamily="66" charset="0"/>
              </a:rPr>
              <a:t>Pedagogies</a:t>
            </a:r>
            <a:endParaRPr lang="en-US" sz="2800" b="1" i="1" dirty="0" smtClean="0">
              <a:solidFill>
                <a:prstClr val="black"/>
              </a:solidFill>
              <a:latin typeface="Bradley Hand ITC" pitchFamily="66" charset="0"/>
            </a:endParaRPr>
          </a:p>
          <a:p>
            <a:pPr defTabSz="457200" fontAlgn="auto">
              <a:spcBef>
                <a:spcPts val="0"/>
              </a:spcBef>
              <a:spcAft>
                <a:spcPts val="0"/>
              </a:spcAft>
            </a:pPr>
            <a:r>
              <a:rPr lang="en-US" sz="2800" b="1" dirty="0">
                <a:solidFill>
                  <a:srgbClr val="1F497D"/>
                </a:solidFill>
                <a:latin typeface="Bradley Hand ITC" pitchFamily="66" charset="0"/>
              </a:rPr>
              <a:t>What opportunities are presented to schools when our students create learning networks?</a:t>
            </a:r>
          </a:p>
          <a:p>
            <a:pPr algn="r" defTabSz="457200" fontAlgn="auto">
              <a:spcBef>
                <a:spcPts val="0"/>
              </a:spcBef>
              <a:spcAft>
                <a:spcPts val="0"/>
              </a:spcAft>
            </a:pPr>
            <a:endParaRPr lang="en-US" sz="4400" i="1" dirty="0">
              <a:solidFill>
                <a:prstClr val="black"/>
              </a:solidFill>
              <a:latin typeface="Calibri"/>
            </a:endParaRPr>
          </a:p>
        </p:txBody>
      </p:sp>
      <p:grpSp>
        <p:nvGrpSpPr>
          <p:cNvPr id="10" name="Group 9"/>
          <p:cNvGrpSpPr/>
          <p:nvPr/>
        </p:nvGrpSpPr>
        <p:grpSpPr>
          <a:xfrm>
            <a:off x="585725" y="1828800"/>
            <a:ext cx="2531095" cy="4566922"/>
            <a:chOff x="593105" y="1394827"/>
            <a:chExt cx="2531095" cy="4566922"/>
          </a:xfrm>
        </p:grpSpPr>
        <p:grpSp>
          <p:nvGrpSpPr>
            <p:cNvPr id="11" name="Group 6"/>
            <p:cNvGrpSpPr/>
            <p:nvPr/>
          </p:nvGrpSpPr>
          <p:grpSpPr>
            <a:xfrm>
              <a:off x="914400" y="3472470"/>
              <a:ext cx="1797974" cy="2489279"/>
              <a:chOff x="249154" y="2036683"/>
              <a:chExt cx="1797974" cy="2489279"/>
            </a:xfrm>
          </p:grpSpPr>
          <p:sp>
            <p:nvSpPr>
              <p:cNvPr id="17" name="Round Same Side Corner Rectangle 16"/>
              <p:cNvSpPr/>
              <p:nvPr/>
            </p:nvSpPr>
            <p:spPr>
              <a:xfrm rot="10800000">
                <a:off x="249154" y="2036683"/>
                <a:ext cx="1797974" cy="2489279"/>
              </a:xfrm>
              <a:prstGeom prst="round2SameRect">
                <a:avLst>
                  <a:gd name="adj1" fmla="val 10500"/>
                  <a:gd name="adj2" fmla="val 0"/>
                </a:avLst>
              </a:prstGeom>
              <a:solidFill>
                <a:srgbClr val="6600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 Same Side Corner Rectangle 4"/>
              <p:cNvSpPr/>
              <p:nvPr/>
            </p:nvSpPr>
            <p:spPr>
              <a:xfrm rot="21600000">
                <a:off x="304448" y="2036683"/>
                <a:ext cx="1687386" cy="2433985"/>
              </a:xfrm>
              <a:prstGeom prst="rect">
                <a:avLst/>
              </a:prstGeom>
              <a:solidFill>
                <a:srgbClr val="660066"/>
              </a:solidFill>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t" anchorCtr="0">
                <a:noAutofit/>
              </a:bodyPr>
              <a:lstStyle/>
              <a:p>
                <a:pPr algn="ctr" defTabSz="755650">
                  <a:lnSpc>
                    <a:spcPct val="90000"/>
                  </a:lnSpc>
                  <a:spcAft>
                    <a:spcPct val="35000"/>
                  </a:spcAft>
                </a:pPr>
                <a:endParaRPr lang="en-US" sz="1700" dirty="0" smtClean="0">
                  <a:solidFill>
                    <a:prstClr val="white"/>
                  </a:solidFill>
                  <a:latin typeface="Arial"/>
                  <a:cs typeface="Arial"/>
                </a:endParaRPr>
              </a:p>
              <a:p>
                <a:pPr algn="ctr" defTabSz="755650">
                  <a:lnSpc>
                    <a:spcPct val="90000"/>
                  </a:lnSpc>
                  <a:spcAft>
                    <a:spcPct val="35000"/>
                  </a:spcAft>
                </a:pPr>
                <a:r>
                  <a:rPr lang="en-US" sz="1700" dirty="0" smtClean="0">
                    <a:solidFill>
                      <a:prstClr val="white"/>
                    </a:solidFill>
                    <a:latin typeface="Arial"/>
                    <a:cs typeface="Arial"/>
                  </a:rPr>
                  <a:t>Personal Learning Networks</a:t>
                </a:r>
              </a:p>
              <a:p>
                <a:pPr algn="ctr" defTabSz="755650">
                  <a:lnSpc>
                    <a:spcPct val="90000"/>
                  </a:lnSpc>
                  <a:spcAft>
                    <a:spcPct val="35000"/>
                  </a:spcAft>
                </a:pPr>
                <a:endParaRPr lang="en-US" sz="1700" dirty="0" smtClean="0">
                  <a:solidFill>
                    <a:prstClr val="white"/>
                  </a:solidFill>
                  <a:latin typeface="Arial"/>
                  <a:cs typeface="Arial"/>
                </a:endParaRPr>
              </a:p>
              <a:p>
                <a:pPr algn="ctr" defTabSz="755650">
                  <a:lnSpc>
                    <a:spcPct val="90000"/>
                  </a:lnSpc>
                  <a:spcAft>
                    <a:spcPct val="35000"/>
                  </a:spcAft>
                </a:pPr>
                <a:r>
                  <a:rPr lang="en-US" sz="1700" dirty="0" smtClean="0">
                    <a:solidFill>
                      <a:prstClr val="white"/>
                    </a:solidFill>
                    <a:latin typeface="Arial"/>
                    <a:cs typeface="Arial"/>
                  </a:rPr>
                  <a:t>Situated Learning</a:t>
                </a:r>
                <a:endParaRPr lang="en-US" sz="1700" dirty="0">
                  <a:solidFill>
                    <a:prstClr val="white"/>
                  </a:solidFill>
                  <a:latin typeface="Arial"/>
                  <a:cs typeface="Arial"/>
                </a:endParaRPr>
              </a:p>
            </p:txBody>
          </p:sp>
        </p:grpSp>
        <p:pic>
          <p:nvPicPr>
            <p:cNvPr id="16" name="Picture 15" descr="collaborating_new.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105" y="1394827"/>
              <a:ext cx="2531095" cy="2134872"/>
            </a:xfrm>
            <a:prstGeom prst="rect">
              <a:avLst/>
            </a:prstGeom>
          </p:spPr>
        </p:pic>
      </p:gr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4405" y="2262353"/>
            <a:ext cx="5636685" cy="393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95731" y="6395722"/>
            <a:ext cx="2314031" cy="369332"/>
          </a:xfrm>
          <a:prstGeom prst="rect">
            <a:avLst/>
          </a:prstGeom>
        </p:spPr>
        <p:txBody>
          <a:bodyPr wrap="none">
            <a:spAutoFit/>
          </a:bodyPr>
          <a:lstStyle/>
          <a:p>
            <a:r>
              <a:rPr lang="en-AU" dirty="0"/>
              <a:t>http://www.ning.com/</a:t>
            </a:r>
          </a:p>
        </p:txBody>
      </p:sp>
    </p:spTree>
    <p:extLst>
      <p:ext uri="{BB962C8B-B14F-4D97-AF65-F5344CB8AC3E}">
        <p14:creationId xmlns:p14="http://schemas.microsoft.com/office/powerpoint/2010/main" val="3759201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PT_collaborating_new.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144000" cy="6858000"/>
          </a:xfrm>
          <a:prstGeom prst="rect">
            <a:avLst/>
          </a:prstGeom>
        </p:spPr>
      </p:pic>
      <p:sp>
        <p:nvSpPr>
          <p:cNvPr id="12" name="TextBox 11"/>
          <p:cNvSpPr txBox="1"/>
          <p:nvPr/>
        </p:nvSpPr>
        <p:spPr>
          <a:xfrm>
            <a:off x="3376246" y="1145541"/>
            <a:ext cx="5410199" cy="5028899"/>
          </a:xfrm>
          <a:prstGeom prst="rect">
            <a:avLst/>
          </a:prstGeom>
          <a:noFill/>
        </p:spPr>
        <p:txBody>
          <a:bodyPr wrap="square" lIns="103464" tIns="51732" rIns="103464" bIns="51732" rtlCol="0">
            <a:spAutoFit/>
          </a:bodyPr>
          <a:lstStyle/>
          <a:p>
            <a:pPr marL="517322" indent="-517322">
              <a:buFont typeface="Arial" pitchFamily="34" charset="0"/>
              <a:buChar char="•"/>
            </a:pPr>
            <a:r>
              <a:rPr lang="en-AU" sz="3200" b="1" dirty="0">
                <a:solidFill>
                  <a:schemeClr val="tx2"/>
                </a:solidFill>
                <a:latin typeface="Bradley Hand ITC" pitchFamily="66" charset="0"/>
              </a:rPr>
              <a:t>Schools cannot compete with learning networks on currency. </a:t>
            </a:r>
          </a:p>
          <a:p>
            <a:pPr marL="517322" indent="-517322">
              <a:buFont typeface="Arial" pitchFamily="34" charset="0"/>
              <a:buChar char="•"/>
            </a:pPr>
            <a:endParaRPr lang="en-AU" sz="3200" b="1" dirty="0">
              <a:solidFill>
                <a:schemeClr val="tx2"/>
              </a:solidFill>
              <a:latin typeface="Bradley Hand ITC" pitchFamily="66" charset="0"/>
            </a:endParaRPr>
          </a:p>
          <a:p>
            <a:pPr marL="517322" indent="-517322">
              <a:buFont typeface="Arial" pitchFamily="34" charset="0"/>
              <a:buChar char="•"/>
            </a:pPr>
            <a:r>
              <a:rPr lang="en-AU" sz="3200" b="1" dirty="0">
                <a:solidFill>
                  <a:schemeClr val="tx2"/>
                </a:solidFill>
                <a:latin typeface="Bradley Hand ITC" pitchFamily="66" charset="0"/>
              </a:rPr>
              <a:t>Participation in networks produces exponential benefits. </a:t>
            </a:r>
          </a:p>
          <a:p>
            <a:pPr marL="517322" indent="-517322">
              <a:buFont typeface="Arial" pitchFamily="34" charset="0"/>
              <a:buChar char="•"/>
            </a:pPr>
            <a:endParaRPr lang="en-AU" sz="3200" b="1" dirty="0">
              <a:solidFill>
                <a:schemeClr val="tx2"/>
              </a:solidFill>
              <a:latin typeface="Bradley Hand ITC" pitchFamily="66" charset="0"/>
            </a:endParaRPr>
          </a:p>
          <a:p>
            <a:pPr marL="517322" indent="-517322">
              <a:buFont typeface="Arial" pitchFamily="34" charset="0"/>
              <a:buChar char="•"/>
            </a:pPr>
            <a:r>
              <a:rPr lang="en-AU" sz="3200" b="1" dirty="0">
                <a:solidFill>
                  <a:schemeClr val="tx2"/>
                </a:solidFill>
                <a:latin typeface="Bradley Hand ITC" pitchFamily="66" charset="0"/>
              </a:rPr>
              <a:t>Participation in networks changes the student role. </a:t>
            </a:r>
            <a:endParaRPr lang="en-US" sz="3200" b="1" dirty="0">
              <a:solidFill>
                <a:schemeClr val="tx2"/>
              </a:solidFill>
              <a:latin typeface="Bradley Hand ITC" pitchFamily="66" charset="0"/>
            </a:endParaRPr>
          </a:p>
        </p:txBody>
      </p:sp>
      <p:grpSp>
        <p:nvGrpSpPr>
          <p:cNvPr id="10" name="Group 9"/>
          <p:cNvGrpSpPr/>
          <p:nvPr/>
        </p:nvGrpSpPr>
        <p:grpSpPr>
          <a:xfrm>
            <a:off x="564086" y="1145541"/>
            <a:ext cx="2531095" cy="4566922"/>
            <a:chOff x="593105" y="1394827"/>
            <a:chExt cx="2531095" cy="4566922"/>
          </a:xfrm>
        </p:grpSpPr>
        <p:sp>
          <p:nvSpPr>
            <p:cNvPr id="11" name="Round Same Side Corner Rectangle 10"/>
            <p:cNvSpPr/>
            <p:nvPr/>
          </p:nvSpPr>
          <p:spPr>
            <a:xfrm rot="10800000">
              <a:off x="914400" y="3472470"/>
              <a:ext cx="1797974" cy="2489279"/>
            </a:xfrm>
            <a:prstGeom prst="round2SameRect">
              <a:avLst>
                <a:gd name="adj1" fmla="val 10500"/>
                <a:gd name="adj2" fmla="val 0"/>
              </a:avLst>
            </a:prstGeom>
            <a:solidFill>
              <a:srgbClr val="6600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 Same Side Corner Rectangle 4"/>
            <p:cNvSpPr/>
            <p:nvPr/>
          </p:nvSpPr>
          <p:spPr>
            <a:xfrm>
              <a:off x="969694" y="3472470"/>
              <a:ext cx="1687386" cy="2433985"/>
            </a:xfrm>
            <a:prstGeom prst="rect">
              <a:avLst/>
            </a:prstGeom>
            <a:solidFill>
              <a:srgbClr val="660066"/>
            </a:solidFill>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t" anchorCtr="0">
              <a:noAutofit/>
            </a:bodyPr>
            <a:lstStyle/>
            <a:p>
              <a:pPr algn="ctr" defTabSz="855018">
                <a:lnSpc>
                  <a:spcPct val="90000"/>
                </a:lnSpc>
                <a:spcAft>
                  <a:spcPct val="35000"/>
                </a:spcAft>
              </a:pPr>
              <a:endParaRPr lang="en-US" sz="1900" dirty="0">
                <a:latin typeface="Arial"/>
                <a:cs typeface="Arial"/>
              </a:endParaRPr>
            </a:p>
            <a:p>
              <a:pPr algn="ctr" defTabSz="855018">
                <a:lnSpc>
                  <a:spcPct val="90000"/>
                </a:lnSpc>
                <a:spcAft>
                  <a:spcPct val="35000"/>
                </a:spcAft>
              </a:pPr>
              <a:r>
                <a:rPr lang="en-US" sz="1900" dirty="0">
                  <a:latin typeface="Arial"/>
                  <a:cs typeface="Arial"/>
                </a:rPr>
                <a:t>Rethink Control</a:t>
              </a:r>
            </a:p>
            <a:p>
              <a:pPr algn="ctr" defTabSz="855018">
                <a:lnSpc>
                  <a:spcPct val="90000"/>
                </a:lnSpc>
                <a:spcAft>
                  <a:spcPct val="35000"/>
                </a:spcAft>
              </a:pPr>
              <a:endParaRPr lang="en-US" sz="1900" dirty="0">
                <a:latin typeface="Arial"/>
                <a:cs typeface="Arial"/>
              </a:endParaRPr>
            </a:p>
            <a:p>
              <a:pPr algn="ctr" defTabSz="855018">
                <a:lnSpc>
                  <a:spcPct val="90000"/>
                </a:lnSpc>
                <a:spcAft>
                  <a:spcPct val="35000"/>
                </a:spcAft>
              </a:pPr>
              <a:r>
                <a:rPr lang="en-US" sz="1900" dirty="0">
                  <a:latin typeface="Arial"/>
                  <a:cs typeface="Arial"/>
                </a:rPr>
                <a:t>Rethink Participation</a:t>
              </a:r>
            </a:p>
          </p:txBody>
        </p:sp>
        <p:pic>
          <p:nvPicPr>
            <p:cNvPr id="17" name="Picture 16" descr="collaborating_new.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105" y="1394827"/>
              <a:ext cx="2531095" cy="2134872"/>
            </a:xfrm>
            <a:prstGeom prst="rect">
              <a:avLst/>
            </a:prstGeom>
          </p:spPr>
        </p:pic>
      </p:grpSp>
      <p:sp>
        <p:nvSpPr>
          <p:cNvPr id="9" name="Rectangle 8"/>
          <p:cNvSpPr/>
          <p:nvPr/>
        </p:nvSpPr>
        <p:spPr>
          <a:xfrm>
            <a:off x="564086" y="382775"/>
            <a:ext cx="3743571" cy="596917"/>
          </a:xfrm>
          <a:prstGeom prst="rect">
            <a:avLst/>
          </a:prstGeom>
        </p:spPr>
        <p:txBody>
          <a:bodyPr wrap="none" lIns="103464" tIns="51732" rIns="103464" bIns="51732">
            <a:spAutoFit/>
          </a:bodyPr>
          <a:lstStyle/>
          <a:p>
            <a:r>
              <a:rPr lang="en-US" sz="3200" b="1" dirty="0">
                <a:solidFill>
                  <a:schemeClr val="tx2"/>
                </a:solidFill>
                <a:latin typeface="Bradley Hand ITC" pitchFamily="66" charset="0"/>
              </a:rPr>
              <a:t>Critical Reflections</a:t>
            </a:r>
            <a:r>
              <a:rPr lang="en-US" sz="2700" dirty="0">
                <a:solidFill>
                  <a:schemeClr val="tx2"/>
                </a:solidFill>
                <a:latin typeface="Futura" pitchFamily="50" charset="0"/>
              </a:rPr>
              <a:t>…</a:t>
            </a:r>
            <a:endParaRPr lang="en-AU" sz="2700" dirty="0"/>
          </a:p>
        </p:txBody>
      </p:sp>
    </p:spTree>
    <p:extLst>
      <p:ext uri="{BB962C8B-B14F-4D97-AF65-F5344CB8AC3E}">
        <p14:creationId xmlns:p14="http://schemas.microsoft.com/office/powerpoint/2010/main" val="3295481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_plai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668"/>
            <a:ext cx="9144000" cy="4945487"/>
          </a:xfrm>
          <a:prstGeom prst="rect">
            <a:avLst/>
          </a:prstGeom>
        </p:spPr>
      </p:pic>
      <p:pic>
        <p:nvPicPr>
          <p:cNvPr id="3" name="Picture 2" descr="rel_conec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668"/>
            <a:ext cx="9144000" cy="4945487"/>
          </a:xfrm>
          <a:prstGeom prst="rect">
            <a:avLst/>
          </a:prstGeom>
        </p:spPr>
      </p:pic>
      <p:pic>
        <p:nvPicPr>
          <p:cNvPr id="4" name="Picture 3" descr="rel_comm.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4668"/>
            <a:ext cx="9144000" cy="4945487"/>
          </a:xfrm>
          <a:prstGeom prst="rect">
            <a:avLst/>
          </a:prstGeom>
        </p:spPr>
      </p:pic>
      <p:pic>
        <p:nvPicPr>
          <p:cNvPr id="5" name="Picture 4" descr="rel_cola.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4668"/>
            <a:ext cx="9144000" cy="4945487"/>
          </a:xfrm>
          <a:prstGeom prst="rect">
            <a:avLst/>
          </a:prstGeom>
        </p:spPr>
      </p:pic>
      <p:pic>
        <p:nvPicPr>
          <p:cNvPr id="6" name="Picture 5" descr="relation_all.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04668"/>
            <a:ext cx="9144000" cy="4945487"/>
          </a:xfrm>
          <a:prstGeom prst="rect">
            <a:avLst/>
          </a:prstGeom>
        </p:spPr>
      </p:pic>
      <p:sp>
        <p:nvSpPr>
          <p:cNvPr id="7" name="TextBox 6"/>
          <p:cNvSpPr txBox="1"/>
          <p:nvPr/>
        </p:nvSpPr>
        <p:spPr>
          <a:xfrm>
            <a:off x="467544" y="5428383"/>
            <a:ext cx="8568952" cy="1384996"/>
          </a:xfrm>
          <a:prstGeom prst="rect">
            <a:avLst/>
          </a:prstGeom>
        </p:spPr>
        <p:txBody>
          <a:bodyPr lIns="103464" tIns="51732" rIns="103464" bIns="51732"/>
          <a:lstStyle>
            <a:defPPr>
              <a:defRPr lang="en-US"/>
            </a:defPPr>
            <a:lvl1pPr>
              <a:defRPr sz="2800">
                <a:solidFill>
                  <a:srgbClr val="000000"/>
                </a:solidFill>
                <a:latin typeface="FuturaLig" pitchFamily="50" charset="0"/>
                <a:ea typeface="+mj-ea"/>
                <a:cs typeface="+mj-cs"/>
              </a:defRPr>
            </a:lvl1pPr>
            <a:lvl2pPr algn="ctr">
              <a:defRPr sz="3600">
                <a:solidFill>
                  <a:schemeClr val="tx2"/>
                </a:solidFill>
                <a:latin typeface="Tw Cen MT" pitchFamily="34" charset="0"/>
                <a:cs typeface="Arial" pitchFamily="34" charset="0"/>
              </a:defRPr>
            </a:lvl2pPr>
            <a:lvl3pPr algn="ctr">
              <a:defRPr sz="3600">
                <a:solidFill>
                  <a:schemeClr val="tx2"/>
                </a:solidFill>
                <a:latin typeface="Tw Cen MT" pitchFamily="34" charset="0"/>
                <a:cs typeface="Arial" pitchFamily="34" charset="0"/>
              </a:defRPr>
            </a:lvl3pPr>
            <a:lvl4pPr algn="ctr">
              <a:defRPr sz="3600">
                <a:solidFill>
                  <a:schemeClr val="tx2"/>
                </a:solidFill>
                <a:latin typeface="Tw Cen MT" pitchFamily="34" charset="0"/>
                <a:cs typeface="Arial" pitchFamily="34" charset="0"/>
              </a:defRPr>
            </a:lvl4pPr>
            <a:lvl5pPr algn="ctr">
              <a:defRPr sz="3600">
                <a:solidFill>
                  <a:schemeClr val="tx2"/>
                </a:solidFill>
                <a:latin typeface="Tw Cen MT" pitchFamily="34" charset="0"/>
                <a:cs typeface="Arial" pitchFamily="34" charset="0"/>
              </a:defRPr>
            </a:lvl5pPr>
            <a:lvl6pPr marL="457200" algn="ctr" fontAlgn="base">
              <a:spcBef>
                <a:spcPct val="0"/>
              </a:spcBef>
              <a:spcAft>
                <a:spcPct val="0"/>
              </a:spcAft>
              <a:defRPr sz="3600">
                <a:solidFill>
                  <a:schemeClr val="tx2"/>
                </a:solidFill>
                <a:latin typeface="Tw Cen MT" pitchFamily="34" charset="0"/>
                <a:cs typeface="Arial" pitchFamily="34" charset="0"/>
              </a:defRPr>
            </a:lvl6pPr>
            <a:lvl7pPr marL="914400" algn="ctr" fontAlgn="base">
              <a:spcBef>
                <a:spcPct val="0"/>
              </a:spcBef>
              <a:spcAft>
                <a:spcPct val="0"/>
              </a:spcAft>
              <a:defRPr sz="3600">
                <a:solidFill>
                  <a:schemeClr val="tx2"/>
                </a:solidFill>
                <a:latin typeface="Tw Cen MT" pitchFamily="34" charset="0"/>
                <a:cs typeface="Arial" pitchFamily="34" charset="0"/>
              </a:defRPr>
            </a:lvl7pPr>
            <a:lvl8pPr marL="1371600" algn="ctr" fontAlgn="base">
              <a:spcBef>
                <a:spcPct val="0"/>
              </a:spcBef>
              <a:spcAft>
                <a:spcPct val="0"/>
              </a:spcAft>
              <a:defRPr sz="3600">
                <a:solidFill>
                  <a:schemeClr val="tx2"/>
                </a:solidFill>
                <a:latin typeface="Tw Cen MT" pitchFamily="34" charset="0"/>
                <a:cs typeface="Arial" pitchFamily="34" charset="0"/>
              </a:defRPr>
            </a:lvl8pPr>
            <a:lvl9pPr marL="1828800" algn="ctr" fontAlgn="base">
              <a:spcBef>
                <a:spcPct val="0"/>
              </a:spcBef>
              <a:spcAft>
                <a:spcPct val="0"/>
              </a:spcAft>
              <a:defRPr sz="3600">
                <a:solidFill>
                  <a:schemeClr val="tx2"/>
                </a:solidFill>
                <a:latin typeface="Tw Cen MT" pitchFamily="34" charset="0"/>
                <a:cs typeface="Arial" pitchFamily="34" charset="0"/>
              </a:defRPr>
            </a:lvl9pPr>
          </a:lstStyle>
          <a:p>
            <a:r>
              <a:rPr lang="en-AU" dirty="0" smtClean="0"/>
              <a:t>.</a:t>
            </a:r>
            <a:endParaRPr lang="en-AU" dirty="0"/>
          </a:p>
        </p:txBody>
      </p:sp>
    </p:spTree>
    <p:extLst>
      <p:ext uri="{BB962C8B-B14F-4D97-AF65-F5344CB8AC3E}">
        <p14:creationId xmlns:p14="http://schemas.microsoft.com/office/powerpoint/2010/main" val="3187483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PT_learn_collectively_new.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28600" y="73400"/>
            <a:ext cx="8483850" cy="2505132"/>
          </a:xfrm>
          <a:prstGeom prst="rect">
            <a:avLst/>
          </a:prstGeom>
          <a:noFill/>
        </p:spPr>
        <p:txBody>
          <a:bodyPr wrap="square" lIns="103464" tIns="51732" rIns="103464" bIns="51732" rtlCol="0">
            <a:spAutoFit/>
          </a:bodyPr>
          <a:lstStyle/>
          <a:p>
            <a:pPr defTabSz="517322" fontAlgn="auto">
              <a:spcBef>
                <a:spcPts val="0"/>
              </a:spcBef>
              <a:spcAft>
                <a:spcPts val="0"/>
              </a:spcAft>
            </a:pPr>
            <a:endParaRPr lang="en-US" sz="5000" b="1" i="1" dirty="0">
              <a:solidFill>
                <a:prstClr val="black"/>
              </a:solidFill>
              <a:latin typeface="Bradley Hand ITC" pitchFamily="66" charset="0"/>
            </a:endParaRPr>
          </a:p>
          <a:p>
            <a:pPr defTabSz="517322" fontAlgn="auto">
              <a:spcBef>
                <a:spcPts val="0"/>
              </a:spcBef>
              <a:spcAft>
                <a:spcPts val="0"/>
              </a:spcAft>
            </a:pPr>
            <a:r>
              <a:rPr lang="en-US" sz="2800" b="1" dirty="0">
                <a:solidFill>
                  <a:schemeClr val="tx2"/>
                </a:solidFill>
                <a:latin typeface="Bradley Hand ITC" pitchFamily="66" charset="0"/>
              </a:rPr>
              <a:t>How does the ability to form groups around interests change the way that our students learn?</a:t>
            </a:r>
          </a:p>
          <a:p>
            <a:pPr defTabSz="517322" fontAlgn="auto">
              <a:spcBef>
                <a:spcPts val="0"/>
              </a:spcBef>
              <a:spcAft>
                <a:spcPts val="0"/>
              </a:spcAft>
            </a:pPr>
            <a:endParaRPr lang="en-US" sz="5000" b="1" i="1" dirty="0">
              <a:solidFill>
                <a:prstClr val="black"/>
              </a:solidFill>
              <a:latin typeface="Bradley Hand ITC" pitchFamily="66" charset="0"/>
            </a:endParaRPr>
          </a:p>
        </p:txBody>
      </p:sp>
      <p:pic>
        <p:nvPicPr>
          <p:cNvPr id="10" name="Picture 9" descr="learn_collectively_new.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079" y="1827528"/>
            <a:ext cx="2531094" cy="2134872"/>
          </a:xfrm>
          <a:prstGeom prst="rect">
            <a:avLst/>
          </a:prstGeom>
        </p:spPr>
      </p:pic>
      <p:grpSp>
        <p:nvGrpSpPr>
          <p:cNvPr id="11" name="Group 15"/>
          <p:cNvGrpSpPr/>
          <p:nvPr/>
        </p:nvGrpSpPr>
        <p:grpSpPr>
          <a:xfrm>
            <a:off x="821707" y="3962400"/>
            <a:ext cx="1796669" cy="2567040"/>
            <a:chOff x="5295754" y="1690870"/>
            <a:chExt cx="1523850" cy="2066620"/>
          </a:xfrm>
        </p:grpSpPr>
        <p:sp>
          <p:nvSpPr>
            <p:cNvPr id="16" name="Round Same Side Corner Rectangle 15"/>
            <p:cNvSpPr/>
            <p:nvPr/>
          </p:nvSpPr>
          <p:spPr>
            <a:xfrm rot="10800000">
              <a:off x="5295754" y="1690870"/>
              <a:ext cx="1523850" cy="2066620"/>
            </a:xfrm>
            <a:prstGeom prst="round2SameRect">
              <a:avLst>
                <a:gd name="adj1" fmla="val 10500"/>
                <a:gd name="adj2" fmla="val 0"/>
              </a:avLst>
            </a:prstGeom>
            <a:solidFill>
              <a:srgbClr val="CB433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 Same Side Corner Rectangle 4"/>
            <p:cNvSpPr/>
            <p:nvPr/>
          </p:nvSpPr>
          <p:spPr>
            <a:xfrm>
              <a:off x="5342617" y="1690870"/>
              <a:ext cx="1430122" cy="2019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t" anchorCtr="0">
              <a:noAutofit/>
            </a:bodyPr>
            <a:lstStyle/>
            <a:p>
              <a:pPr algn="ctr" defTabSz="754428">
                <a:lnSpc>
                  <a:spcPct val="90000"/>
                </a:lnSpc>
                <a:spcAft>
                  <a:spcPct val="35000"/>
                </a:spcAft>
              </a:pPr>
              <a:endParaRPr lang="en-US" sz="1700" dirty="0">
                <a:latin typeface="Arial"/>
                <a:cs typeface="Arial"/>
              </a:endParaRPr>
            </a:p>
            <a:p>
              <a:pPr algn="ctr" defTabSz="754428">
                <a:lnSpc>
                  <a:spcPct val="90000"/>
                </a:lnSpc>
                <a:spcAft>
                  <a:spcPct val="35000"/>
                </a:spcAft>
              </a:pPr>
              <a:r>
                <a:rPr lang="en-US" sz="1700" dirty="0" err="1">
                  <a:latin typeface="Arial"/>
                  <a:cs typeface="Arial"/>
                </a:rPr>
                <a:t>Curation</a:t>
              </a:r>
              <a:endParaRPr lang="en-US" sz="1700" dirty="0">
                <a:latin typeface="Arial"/>
                <a:cs typeface="Arial"/>
              </a:endParaRPr>
            </a:p>
            <a:p>
              <a:pPr algn="ctr" defTabSz="754428">
                <a:lnSpc>
                  <a:spcPct val="90000"/>
                </a:lnSpc>
                <a:spcAft>
                  <a:spcPct val="35000"/>
                </a:spcAft>
              </a:pPr>
              <a:endParaRPr lang="en-US" sz="1700" dirty="0">
                <a:latin typeface="Arial"/>
                <a:cs typeface="Arial"/>
              </a:endParaRPr>
            </a:p>
            <a:p>
              <a:pPr algn="ctr" defTabSz="754428">
                <a:lnSpc>
                  <a:spcPct val="90000"/>
                </a:lnSpc>
                <a:spcAft>
                  <a:spcPct val="35000"/>
                </a:spcAft>
              </a:pPr>
              <a:r>
                <a:rPr lang="en-US" sz="1700" dirty="0">
                  <a:latin typeface="Arial"/>
                  <a:cs typeface="Arial"/>
                </a:rPr>
                <a:t>Synthesis</a:t>
              </a:r>
            </a:p>
            <a:p>
              <a:pPr algn="ctr" defTabSz="754428">
                <a:lnSpc>
                  <a:spcPct val="90000"/>
                </a:lnSpc>
                <a:spcAft>
                  <a:spcPct val="35000"/>
                </a:spcAft>
              </a:pPr>
              <a:endParaRPr lang="en-US" sz="1700" dirty="0">
                <a:latin typeface="Arial"/>
                <a:cs typeface="Arial"/>
              </a:endParaRPr>
            </a:p>
            <a:p>
              <a:pPr algn="ctr" defTabSz="754428">
                <a:lnSpc>
                  <a:spcPct val="90000"/>
                </a:lnSpc>
                <a:spcAft>
                  <a:spcPct val="35000"/>
                </a:spcAft>
              </a:pPr>
              <a:r>
                <a:rPr lang="en-US" sz="1700" dirty="0">
                  <a:latin typeface="Arial"/>
                  <a:cs typeface="Arial"/>
                </a:rPr>
                <a:t>Collective Meaning Making </a:t>
              </a:r>
            </a:p>
          </p:txBody>
        </p:sp>
      </p:grpSp>
      <p:sp>
        <p:nvSpPr>
          <p:cNvPr id="2" name="TextBox 1"/>
          <p:cNvSpPr txBox="1"/>
          <p:nvPr/>
        </p:nvSpPr>
        <p:spPr>
          <a:xfrm>
            <a:off x="228600" y="139119"/>
            <a:ext cx="3581400" cy="646331"/>
          </a:xfrm>
          <a:prstGeom prst="rect">
            <a:avLst/>
          </a:prstGeom>
          <a:noFill/>
        </p:spPr>
        <p:txBody>
          <a:bodyPr wrap="square" rtlCol="0">
            <a:spAutoFit/>
          </a:bodyPr>
          <a:lstStyle/>
          <a:p>
            <a:r>
              <a:rPr lang="en-AU" sz="3600" b="1" dirty="0">
                <a:solidFill>
                  <a:schemeClr val="tx2"/>
                </a:solidFill>
                <a:latin typeface="Bradley Hand ITC" pitchFamily="66" charset="0"/>
              </a:rPr>
              <a:t>Activities</a:t>
            </a:r>
            <a:r>
              <a:rPr lang="en-AU" dirty="0" smtClean="0"/>
              <a:t> </a:t>
            </a:r>
            <a:endParaRPr lang="en-AU" dirty="0"/>
          </a:p>
        </p:txBody>
      </p:sp>
      <p:sp>
        <p:nvSpPr>
          <p:cNvPr id="3" name="TextBox 2"/>
          <p:cNvSpPr txBox="1"/>
          <p:nvPr/>
        </p:nvSpPr>
        <p:spPr>
          <a:xfrm>
            <a:off x="3810000" y="2894964"/>
            <a:ext cx="3124200" cy="369332"/>
          </a:xfrm>
          <a:prstGeom prst="rect">
            <a:avLst/>
          </a:prstGeom>
          <a:noFill/>
        </p:spPr>
        <p:txBody>
          <a:bodyPr wrap="square" rtlCol="0">
            <a:spAutoFit/>
          </a:bodyPr>
          <a:lstStyle/>
          <a:p>
            <a:endParaRPr lang="en-AU" dirty="0"/>
          </a:p>
        </p:txBody>
      </p:sp>
      <p:pic>
        <p:nvPicPr>
          <p:cNvPr id="14" name="Picture 13" descr="Screen Shot 2013-06-05 at 9.23.42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06554" y="2186658"/>
            <a:ext cx="5802801" cy="3909342"/>
          </a:xfrm>
          <a:prstGeom prst="rect">
            <a:avLst/>
          </a:prstGeom>
        </p:spPr>
      </p:pic>
      <p:sp>
        <p:nvSpPr>
          <p:cNvPr id="5" name="Rectangle 4"/>
          <p:cNvSpPr/>
          <p:nvPr/>
        </p:nvSpPr>
        <p:spPr>
          <a:xfrm>
            <a:off x="5105400" y="6344774"/>
            <a:ext cx="2583977" cy="369332"/>
          </a:xfrm>
          <a:prstGeom prst="rect">
            <a:avLst/>
          </a:prstGeom>
        </p:spPr>
        <p:txBody>
          <a:bodyPr wrap="none">
            <a:spAutoFit/>
          </a:bodyPr>
          <a:lstStyle/>
          <a:p>
            <a:r>
              <a:rPr lang="en-AU" dirty="0"/>
              <a:t>http://mathoverflow.net/</a:t>
            </a:r>
          </a:p>
        </p:txBody>
      </p:sp>
    </p:spTree>
    <p:extLst>
      <p:ext uri="{BB962C8B-B14F-4D97-AF65-F5344CB8AC3E}">
        <p14:creationId xmlns:p14="http://schemas.microsoft.com/office/powerpoint/2010/main" val="948473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PT_learn_collectively_new.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72621" y="-41055"/>
            <a:ext cx="8483850" cy="2505132"/>
          </a:xfrm>
          <a:prstGeom prst="rect">
            <a:avLst/>
          </a:prstGeom>
          <a:noFill/>
        </p:spPr>
        <p:txBody>
          <a:bodyPr wrap="square" lIns="103464" tIns="51732" rIns="103464" bIns="51732" rtlCol="0">
            <a:spAutoFit/>
          </a:bodyPr>
          <a:lstStyle/>
          <a:p>
            <a:pPr defTabSz="517322" fontAlgn="auto">
              <a:spcBef>
                <a:spcPts val="0"/>
              </a:spcBef>
              <a:spcAft>
                <a:spcPts val="0"/>
              </a:spcAft>
            </a:pPr>
            <a:endParaRPr lang="en-US" sz="5000" b="1" i="1" dirty="0">
              <a:solidFill>
                <a:prstClr val="black"/>
              </a:solidFill>
              <a:latin typeface="Bradley Hand ITC" pitchFamily="66" charset="0"/>
            </a:endParaRPr>
          </a:p>
          <a:p>
            <a:pPr defTabSz="517322" fontAlgn="auto">
              <a:spcBef>
                <a:spcPts val="0"/>
              </a:spcBef>
              <a:spcAft>
                <a:spcPts val="0"/>
              </a:spcAft>
            </a:pPr>
            <a:r>
              <a:rPr lang="en-US" sz="2800" b="1" dirty="0" smtClean="0">
                <a:solidFill>
                  <a:schemeClr val="tx2"/>
                </a:solidFill>
                <a:latin typeface="Bradley Hand ITC" pitchFamily="66" charset="0"/>
              </a:rPr>
              <a:t>What opportunities are presented to schools when students form </a:t>
            </a:r>
            <a:r>
              <a:rPr lang="en-US" sz="2800" b="1" dirty="0">
                <a:solidFill>
                  <a:schemeClr val="tx2"/>
                </a:solidFill>
                <a:latin typeface="Bradley Hand ITC" pitchFamily="66" charset="0"/>
              </a:rPr>
              <a:t>groups around </a:t>
            </a:r>
            <a:r>
              <a:rPr lang="en-US" sz="2800" b="1" dirty="0" smtClean="0">
                <a:solidFill>
                  <a:schemeClr val="tx2"/>
                </a:solidFill>
                <a:latin typeface="Bradley Hand ITC" pitchFamily="66" charset="0"/>
              </a:rPr>
              <a:t>interests and passions?</a:t>
            </a:r>
            <a:endParaRPr lang="en-US" sz="2800" b="1" dirty="0">
              <a:solidFill>
                <a:schemeClr val="tx2"/>
              </a:solidFill>
              <a:latin typeface="Bradley Hand ITC" pitchFamily="66" charset="0"/>
            </a:endParaRPr>
          </a:p>
          <a:p>
            <a:pPr defTabSz="517322" fontAlgn="auto">
              <a:spcBef>
                <a:spcPts val="0"/>
              </a:spcBef>
              <a:spcAft>
                <a:spcPts val="0"/>
              </a:spcAft>
            </a:pPr>
            <a:endParaRPr lang="en-US" sz="5000" b="1" i="1" dirty="0">
              <a:solidFill>
                <a:prstClr val="black"/>
              </a:solidFill>
              <a:latin typeface="Bradley Hand ITC" pitchFamily="66" charset="0"/>
            </a:endParaRPr>
          </a:p>
        </p:txBody>
      </p:sp>
      <p:pic>
        <p:nvPicPr>
          <p:cNvPr id="10" name="Picture 9" descr="learn_collectively_new.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93" y="1952219"/>
            <a:ext cx="2531094" cy="2134872"/>
          </a:xfrm>
          <a:prstGeom prst="rect">
            <a:avLst/>
          </a:prstGeom>
        </p:spPr>
      </p:pic>
      <p:grpSp>
        <p:nvGrpSpPr>
          <p:cNvPr id="11" name="Group 15"/>
          <p:cNvGrpSpPr/>
          <p:nvPr/>
        </p:nvGrpSpPr>
        <p:grpSpPr>
          <a:xfrm>
            <a:off x="821707" y="4069507"/>
            <a:ext cx="1796669" cy="2567040"/>
            <a:chOff x="5295754" y="1690870"/>
            <a:chExt cx="1523850" cy="2066620"/>
          </a:xfrm>
        </p:grpSpPr>
        <p:sp>
          <p:nvSpPr>
            <p:cNvPr id="16" name="Round Same Side Corner Rectangle 15"/>
            <p:cNvSpPr/>
            <p:nvPr/>
          </p:nvSpPr>
          <p:spPr>
            <a:xfrm rot="10800000">
              <a:off x="5295754" y="1690870"/>
              <a:ext cx="1523850" cy="2066620"/>
            </a:xfrm>
            <a:prstGeom prst="round2SameRect">
              <a:avLst>
                <a:gd name="adj1" fmla="val 10500"/>
                <a:gd name="adj2" fmla="val 0"/>
              </a:avLst>
            </a:prstGeom>
            <a:solidFill>
              <a:srgbClr val="CB433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 Same Side Corner Rectangle 4"/>
            <p:cNvSpPr/>
            <p:nvPr/>
          </p:nvSpPr>
          <p:spPr>
            <a:xfrm>
              <a:off x="5342617" y="1690870"/>
              <a:ext cx="1430122" cy="2019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t" anchorCtr="0">
              <a:noAutofit/>
            </a:bodyPr>
            <a:lstStyle/>
            <a:p>
              <a:pPr algn="ctr" defTabSz="754428">
                <a:lnSpc>
                  <a:spcPct val="90000"/>
                </a:lnSpc>
                <a:spcAft>
                  <a:spcPct val="35000"/>
                </a:spcAft>
              </a:pPr>
              <a:endParaRPr lang="en-US" sz="1700" dirty="0">
                <a:latin typeface="Arial"/>
                <a:cs typeface="Arial"/>
              </a:endParaRPr>
            </a:p>
            <a:p>
              <a:pPr algn="ctr" defTabSz="754428">
                <a:lnSpc>
                  <a:spcPct val="90000"/>
                </a:lnSpc>
                <a:spcAft>
                  <a:spcPct val="35000"/>
                </a:spcAft>
              </a:pPr>
              <a:r>
                <a:rPr lang="en-US" sz="1700" dirty="0" smtClean="0">
                  <a:latin typeface="Arial"/>
                  <a:cs typeface="Arial"/>
                </a:rPr>
                <a:t>Social Learning</a:t>
              </a:r>
              <a:endParaRPr lang="en-US" sz="1700" dirty="0">
                <a:latin typeface="Arial"/>
                <a:cs typeface="Arial"/>
              </a:endParaRPr>
            </a:p>
            <a:p>
              <a:pPr algn="ctr" defTabSz="754428">
                <a:lnSpc>
                  <a:spcPct val="90000"/>
                </a:lnSpc>
                <a:spcAft>
                  <a:spcPct val="35000"/>
                </a:spcAft>
              </a:pPr>
              <a:endParaRPr lang="en-US" sz="1700" dirty="0">
                <a:latin typeface="Arial"/>
                <a:cs typeface="Arial"/>
              </a:endParaRPr>
            </a:p>
            <a:p>
              <a:pPr algn="ctr" defTabSz="754428">
                <a:lnSpc>
                  <a:spcPct val="90000"/>
                </a:lnSpc>
                <a:spcAft>
                  <a:spcPct val="35000"/>
                </a:spcAft>
              </a:pPr>
              <a:r>
                <a:rPr lang="en-US" sz="1700" dirty="0" smtClean="0">
                  <a:latin typeface="Arial"/>
                  <a:cs typeface="Arial"/>
                </a:rPr>
                <a:t>Object </a:t>
              </a:r>
              <a:r>
                <a:rPr lang="en-US" sz="1700" dirty="0" err="1" smtClean="0">
                  <a:latin typeface="Arial"/>
                  <a:cs typeface="Arial"/>
                </a:rPr>
                <a:t>centred</a:t>
              </a:r>
              <a:r>
                <a:rPr lang="en-US" sz="1700" dirty="0" smtClean="0">
                  <a:latin typeface="Arial"/>
                  <a:cs typeface="Arial"/>
                </a:rPr>
                <a:t> sociality </a:t>
              </a:r>
              <a:endParaRPr lang="en-US" sz="1700" dirty="0">
                <a:latin typeface="Arial"/>
                <a:cs typeface="Arial"/>
              </a:endParaRPr>
            </a:p>
          </p:txBody>
        </p:sp>
      </p:grpSp>
      <p:sp>
        <p:nvSpPr>
          <p:cNvPr id="2" name="TextBox 1"/>
          <p:cNvSpPr txBox="1"/>
          <p:nvPr/>
        </p:nvSpPr>
        <p:spPr>
          <a:xfrm>
            <a:off x="228600" y="139119"/>
            <a:ext cx="3581400" cy="646331"/>
          </a:xfrm>
          <a:prstGeom prst="rect">
            <a:avLst/>
          </a:prstGeom>
          <a:noFill/>
        </p:spPr>
        <p:txBody>
          <a:bodyPr wrap="square" rtlCol="0">
            <a:spAutoFit/>
          </a:bodyPr>
          <a:lstStyle/>
          <a:p>
            <a:r>
              <a:rPr lang="en-AU" sz="3600" b="1" dirty="0" smtClean="0">
                <a:solidFill>
                  <a:schemeClr val="tx2"/>
                </a:solidFill>
                <a:latin typeface="Bradley Hand ITC" pitchFamily="66" charset="0"/>
              </a:rPr>
              <a:t>Pedagogies</a:t>
            </a:r>
            <a:r>
              <a:rPr lang="en-AU" dirty="0" smtClean="0"/>
              <a:t> </a:t>
            </a:r>
            <a:endParaRPr lang="en-AU" dirty="0"/>
          </a:p>
        </p:txBody>
      </p:sp>
      <p:sp>
        <p:nvSpPr>
          <p:cNvPr id="3" name="TextBox 2"/>
          <p:cNvSpPr txBox="1"/>
          <p:nvPr/>
        </p:nvSpPr>
        <p:spPr>
          <a:xfrm>
            <a:off x="3810000" y="2894964"/>
            <a:ext cx="3124200" cy="369332"/>
          </a:xfrm>
          <a:prstGeom prst="rect">
            <a:avLst/>
          </a:prstGeom>
          <a:noFill/>
        </p:spPr>
        <p:txBody>
          <a:bodyPr wrap="square" rtlCol="0">
            <a:spAutoFit/>
          </a:bodyPr>
          <a:lstStyle/>
          <a:p>
            <a:endParaRPr lang="en-AU" dirty="0"/>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563" y="2057399"/>
            <a:ext cx="5796453" cy="433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42082" y="6393669"/>
            <a:ext cx="2361416" cy="369332"/>
          </a:xfrm>
          <a:prstGeom prst="rect">
            <a:avLst/>
          </a:prstGeom>
        </p:spPr>
        <p:txBody>
          <a:bodyPr wrap="none">
            <a:spAutoFit/>
          </a:bodyPr>
          <a:lstStyle/>
          <a:p>
            <a:r>
              <a:rPr lang="en-AU" dirty="0"/>
              <a:t>https://dfa.tigweb.org/</a:t>
            </a:r>
          </a:p>
        </p:txBody>
      </p:sp>
    </p:spTree>
    <p:extLst>
      <p:ext uri="{BB962C8B-B14F-4D97-AF65-F5344CB8AC3E}">
        <p14:creationId xmlns:p14="http://schemas.microsoft.com/office/powerpoint/2010/main" val="4095588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PT_learn_collectively_new.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44000" cy="6858000"/>
          </a:xfrm>
          <a:prstGeom prst="rect">
            <a:avLst/>
          </a:prstGeom>
        </p:spPr>
      </p:pic>
      <p:sp>
        <p:nvSpPr>
          <p:cNvPr id="12" name="TextBox 11"/>
          <p:cNvSpPr txBox="1"/>
          <p:nvPr/>
        </p:nvSpPr>
        <p:spPr>
          <a:xfrm>
            <a:off x="3563888" y="1114867"/>
            <a:ext cx="4648201" cy="4413346"/>
          </a:xfrm>
          <a:prstGeom prst="rect">
            <a:avLst/>
          </a:prstGeom>
          <a:noFill/>
        </p:spPr>
        <p:txBody>
          <a:bodyPr wrap="square" lIns="103464" tIns="51732" rIns="103464" bIns="51732" rtlCol="0">
            <a:spAutoFit/>
          </a:bodyPr>
          <a:lstStyle/>
          <a:p>
            <a:pPr marL="517322" indent="-517322">
              <a:buFont typeface="Arial" pitchFamily="34" charset="0"/>
              <a:buChar char="•"/>
            </a:pPr>
            <a:r>
              <a:rPr lang="en-AU" sz="2800" b="1" dirty="0">
                <a:solidFill>
                  <a:schemeClr val="tx2"/>
                </a:solidFill>
                <a:latin typeface="Bradley Hand ITC" pitchFamily="66" charset="0"/>
              </a:rPr>
              <a:t>Knowledge is no longer based on authority but on connections.</a:t>
            </a:r>
          </a:p>
          <a:p>
            <a:endParaRPr lang="en-AU" sz="2800" b="1" dirty="0">
              <a:solidFill>
                <a:schemeClr val="tx2"/>
              </a:solidFill>
              <a:latin typeface="Bradley Hand ITC" pitchFamily="66" charset="0"/>
            </a:endParaRPr>
          </a:p>
          <a:p>
            <a:pPr marL="517322" indent="-517322">
              <a:buFont typeface="Arial" pitchFamily="34" charset="0"/>
              <a:buChar char="•"/>
            </a:pPr>
            <a:r>
              <a:rPr lang="en-AU" sz="2800" b="1" dirty="0">
                <a:solidFill>
                  <a:schemeClr val="tx2"/>
                </a:solidFill>
                <a:latin typeface="Bradley Hand ITC" pitchFamily="66" charset="0"/>
              </a:rPr>
              <a:t>Transparency improves quality and relevance.</a:t>
            </a:r>
          </a:p>
          <a:p>
            <a:endParaRPr lang="en-AU" sz="2800" b="1" dirty="0">
              <a:solidFill>
                <a:schemeClr val="tx2"/>
              </a:solidFill>
              <a:latin typeface="Bradley Hand ITC" pitchFamily="66" charset="0"/>
            </a:endParaRPr>
          </a:p>
          <a:p>
            <a:pPr marL="517322" indent="-517322">
              <a:buFont typeface="Arial" pitchFamily="34" charset="0"/>
              <a:buChar char="•"/>
            </a:pPr>
            <a:r>
              <a:rPr lang="en-AU" sz="2800" b="1" dirty="0">
                <a:solidFill>
                  <a:schemeClr val="tx2"/>
                </a:solidFill>
                <a:latin typeface="Bradley Hand ITC" pitchFamily="66" charset="0"/>
              </a:rPr>
              <a:t>Are interconnectedness and autonomy dissonant? </a:t>
            </a:r>
            <a:endParaRPr lang="en-US" sz="2800" b="1" dirty="0">
              <a:solidFill>
                <a:schemeClr val="tx2"/>
              </a:solidFill>
              <a:latin typeface="Bradley Hand ITC" pitchFamily="66" charset="0"/>
            </a:endParaRPr>
          </a:p>
        </p:txBody>
      </p:sp>
      <p:grpSp>
        <p:nvGrpSpPr>
          <p:cNvPr id="10" name="Group 9"/>
          <p:cNvGrpSpPr/>
          <p:nvPr/>
        </p:nvGrpSpPr>
        <p:grpSpPr>
          <a:xfrm>
            <a:off x="626168" y="1447800"/>
            <a:ext cx="2531094" cy="4665626"/>
            <a:chOff x="476390" y="1460537"/>
            <a:chExt cx="2531094" cy="4665626"/>
          </a:xfrm>
        </p:grpSpPr>
        <p:pic>
          <p:nvPicPr>
            <p:cNvPr id="11" name="Picture 10" descr="learn_collectively_new.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90" y="1460537"/>
              <a:ext cx="2531094" cy="2134872"/>
            </a:xfrm>
            <a:prstGeom prst="rect">
              <a:avLst/>
            </a:prstGeom>
          </p:spPr>
        </p:pic>
        <p:grpSp>
          <p:nvGrpSpPr>
            <p:cNvPr id="16" name="Group 15"/>
            <p:cNvGrpSpPr/>
            <p:nvPr/>
          </p:nvGrpSpPr>
          <p:grpSpPr>
            <a:xfrm>
              <a:off x="870256" y="3559123"/>
              <a:ext cx="1796669" cy="2567040"/>
              <a:chOff x="5295754" y="1690870"/>
              <a:chExt cx="1523850" cy="2066620"/>
            </a:xfrm>
          </p:grpSpPr>
          <p:sp>
            <p:nvSpPr>
              <p:cNvPr id="17" name="Round Same Side Corner Rectangle 16"/>
              <p:cNvSpPr/>
              <p:nvPr/>
            </p:nvSpPr>
            <p:spPr>
              <a:xfrm rot="10800000">
                <a:off x="5295754" y="1690870"/>
                <a:ext cx="1523850" cy="2066620"/>
              </a:xfrm>
              <a:prstGeom prst="round2SameRect">
                <a:avLst>
                  <a:gd name="adj1" fmla="val 10500"/>
                  <a:gd name="adj2" fmla="val 0"/>
                </a:avLst>
              </a:prstGeom>
              <a:solidFill>
                <a:srgbClr val="CB433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 Same Side Corner Rectangle 4"/>
              <p:cNvSpPr/>
              <p:nvPr/>
            </p:nvSpPr>
            <p:spPr>
              <a:xfrm>
                <a:off x="5342617" y="1690870"/>
                <a:ext cx="1430122" cy="2019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t" anchorCtr="0">
                <a:noAutofit/>
              </a:bodyPr>
              <a:lstStyle/>
              <a:p>
                <a:pPr algn="ctr" defTabSz="754428">
                  <a:lnSpc>
                    <a:spcPct val="90000"/>
                  </a:lnSpc>
                  <a:spcAft>
                    <a:spcPct val="35000"/>
                  </a:spcAft>
                </a:pPr>
                <a:endParaRPr lang="en-US" sz="1700" dirty="0">
                  <a:latin typeface="Arial"/>
                  <a:cs typeface="Arial"/>
                </a:endParaRPr>
              </a:p>
              <a:p>
                <a:pPr algn="ctr" defTabSz="754428">
                  <a:lnSpc>
                    <a:spcPct val="90000"/>
                  </a:lnSpc>
                  <a:spcAft>
                    <a:spcPct val="35000"/>
                  </a:spcAft>
                </a:pPr>
                <a:r>
                  <a:rPr lang="en-US" sz="1700" dirty="0">
                    <a:latin typeface="Arial"/>
                    <a:cs typeface="Arial"/>
                  </a:rPr>
                  <a:t>Rethink Openness</a:t>
                </a:r>
              </a:p>
              <a:p>
                <a:pPr algn="ctr" defTabSz="754428">
                  <a:lnSpc>
                    <a:spcPct val="90000"/>
                  </a:lnSpc>
                  <a:spcAft>
                    <a:spcPct val="35000"/>
                  </a:spcAft>
                </a:pPr>
                <a:endParaRPr lang="en-US" sz="1700" dirty="0">
                  <a:latin typeface="Arial"/>
                  <a:cs typeface="Arial"/>
                </a:endParaRPr>
              </a:p>
              <a:p>
                <a:pPr algn="ctr" defTabSz="754428">
                  <a:lnSpc>
                    <a:spcPct val="90000"/>
                  </a:lnSpc>
                  <a:spcAft>
                    <a:spcPct val="35000"/>
                  </a:spcAft>
                </a:pPr>
                <a:r>
                  <a:rPr lang="en-US" sz="1700" dirty="0">
                    <a:latin typeface="Arial"/>
                    <a:cs typeface="Arial"/>
                  </a:rPr>
                  <a:t>Rethink Ownership</a:t>
                </a:r>
              </a:p>
            </p:txBody>
          </p:sp>
        </p:grpSp>
      </p:grpSp>
      <p:sp>
        <p:nvSpPr>
          <p:cNvPr id="14" name="Rectangle 13"/>
          <p:cNvSpPr/>
          <p:nvPr/>
        </p:nvSpPr>
        <p:spPr>
          <a:xfrm>
            <a:off x="626168" y="520636"/>
            <a:ext cx="3289920" cy="519973"/>
          </a:xfrm>
          <a:prstGeom prst="rect">
            <a:avLst/>
          </a:prstGeom>
        </p:spPr>
        <p:txBody>
          <a:bodyPr wrap="none" lIns="103464" tIns="51732" rIns="103464" bIns="51732">
            <a:spAutoFit/>
          </a:bodyPr>
          <a:lstStyle/>
          <a:p>
            <a:r>
              <a:rPr lang="en-US" sz="2700" b="1" dirty="0">
                <a:solidFill>
                  <a:schemeClr val="tx2"/>
                </a:solidFill>
                <a:latin typeface="Bradley Hand ITC" pitchFamily="66" charset="0"/>
              </a:rPr>
              <a:t>Critical Reflections…</a:t>
            </a:r>
            <a:endParaRPr lang="en-AU" sz="2700" b="1" dirty="0">
              <a:latin typeface="Bradley Hand ITC" pitchFamily="66"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93841">
            <a:off x="7554209" y="4598533"/>
            <a:ext cx="1433360" cy="2067392"/>
          </a:xfrm>
          <a:prstGeom prst="rect">
            <a:avLst/>
          </a:prstGeom>
        </p:spPr>
      </p:pic>
    </p:spTree>
    <p:extLst>
      <p:ext uri="{BB962C8B-B14F-4D97-AF65-F5344CB8AC3E}">
        <p14:creationId xmlns:p14="http://schemas.microsoft.com/office/powerpoint/2010/main" val="3089925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KC_powerpoint_COVER.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07504" y="304800"/>
            <a:ext cx="5988496" cy="2010508"/>
          </a:xfrm>
        </p:spPr>
        <p:txBody>
          <a:bodyPr>
            <a:normAutofit/>
          </a:bodyPr>
          <a:lstStyle/>
          <a:p>
            <a:pPr algn="l"/>
            <a:r>
              <a:rPr lang="en-US" sz="4000" b="1" dirty="0" smtClean="0">
                <a:latin typeface="Bradley Hand ITC" pitchFamily="66" charset="0"/>
              </a:rPr>
              <a:t>The emergence of the Modern Learner, </a:t>
            </a:r>
            <a:br>
              <a:rPr lang="en-US" sz="4000" b="1" dirty="0" smtClean="0">
                <a:latin typeface="Bradley Hand ITC" pitchFamily="66" charset="0"/>
              </a:rPr>
            </a:br>
            <a:r>
              <a:rPr lang="en-US" sz="4000" b="1" dirty="0" smtClean="0">
                <a:latin typeface="Bradley Hand ITC" pitchFamily="66" charset="0"/>
              </a:rPr>
              <a:t>from Me to We</a:t>
            </a:r>
            <a:r>
              <a:rPr lang="en-US" sz="4000" b="1" dirty="0" smtClean="0">
                <a:solidFill>
                  <a:schemeClr val="tx1"/>
                </a:solidFill>
                <a:latin typeface="Bradley Hand ITC" pitchFamily="66" charset="0"/>
              </a:rPr>
              <a:t>? </a:t>
            </a:r>
            <a:endParaRPr lang="en-US" sz="4000" b="1" dirty="0">
              <a:solidFill>
                <a:schemeClr val="tx1"/>
              </a:solidFill>
              <a:latin typeface="Bradley Hand ITC" pitchFamily="66" charset="0"/>
            </a:endParaRPr>
          </a:p>
        </p:txBody>
      </p:sp>
      <p:sp>
        <p:nvSpPr>
          <p:cNvPr id="4" name="Title 1"/>
          <p:cNvSpPr txBox="1">
            <a:spLocks/>
          </p:cNvSpPr>
          <p:nvPr/>
        </p:nvSpPr>
        <p:spPr>
          <a:xfrm>
            <a:off x="107504" y="4114800"/>
            <a:ext cx="2915816" cy="144016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600" b="1" dirty="0" smtClean="0">
                <a:latin typeface="Bradley Hand ITC" pitchFamily="66" charset="0"/>
                <a:ea typeface="+mj-ea"/>
                <a:cs typeface="Helvetica"/>
              </a:rPr>
              <a:t>Sofia Pardo PhD</a:t>
            </a:r>
            <a:endParaRPr kumimoji="0" lang="en-US" sz="2300" b="1" i="0" u="none" strike="noStrike" kern="1200" cap="none" spc="0" normalizeH="0" baseline="0" noProof="0" dirty="0" smtClean="0">
              <a:ln>
                <a:noFill/>
              </a:ln>
              <a:solidFill>
                <a:schemeClr val="tx1"/>
              </a:solidFill>
              <a:effectLst/>
              <a:uLnTx/>
              <a:uFillTx/>
              <a:latin typeface="Bradley Hand ITC" pitchFamily="66" charset="0"/>
              <a:ea typeface="+mj-ea"/>
              <a:cs typeface="Helvetica"/>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tx1"/>
              </a:solidFill>
              <a:effectLst/>
              <a:uLnTx/>
              <a:uFillTx/>
              <a:latin typeface="Futura" pitchFamily="50" charset="0"/>
              <a:ea typeface="+mj-ea"/>
              <a:cs typeface="Helvetica"/>
            </a:endParaRPr>
          </a:p>
        </p:txBody>
      </p:sp>
    </p:spTree>
    <p:extLst>
      <p:ext uri="{BB962C8B-B14F-4D97-AF65-F5344CB8AC3E}">
        <p14:creationId xmlns:p14="http://schemas.microsoft.com/office/powerpoint/2010/main" val="1576110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_collaborating_new.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7385"/>
            <a:ext cx="9144000" cy="6858000"/>
          </a:xfrm>
          <a:prstGeom prst="rect">
            <a:avLst/>
          </a:prstGeom>
        </p:spPr>
      </p:pic>
      <p:pic>
        <p:nvPicPr>
          <p:cNvPr id="2" name="Picture 1" descr="rel_plai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9295"/>
            <a:ext cx="9144000" cy="4945487"/>
          </a:xfrm>
          <a:prstGeom prst="rect">
            <a:avLst/>
          </a:prstGeom>
        </p:spPr>
      </p:pic>
      <p:pic>
        <p:nvPicPr>
          <p:cNvPr id="3" name="Picture 2" descr="rel_conec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9295"/>
            <a:ext cx="9144000" cy="4945487"/>
          </a:xfrm>
          <a:prstGeom prst="rect">
            <a:avLst/>
          </a:prstGeom>
        </p:spPr>
      </p:pic>
      <p:pic>
        <p:nvPicPr>
          <p:cNvPr id="4" name="Picture 3" descr="rel_comm.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9295"/>
            <a:ext cx="9144000" cy="4945487"/>
          </a:xfrm>
          <a:prstGeom prst="rect">
            <a:avLst/>
          </a:prstGeom>
        </p:spPr>
      </p:pic>
      <p:pic>
        <p:nvPicPr>
          <p:cNvPr id="5" name="Picture 4" descr="rel_cola.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99295"/>
            <a:ext cx="9144000" cy="4945487"/>
          </a:xfrm>
          <a:prstGeom prst="rect">
            <a:avLst/>
          </a:prstGeom>
        </p:spPr>
      </p:pic>
      <p:pic>
        <p:nvPicPr>
          <p:cNvPr id="6" name="Picture 5" descr="relation_all.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88641"/>
            <a:ext cx="9144000" cy="5328592"/>
          </a:xfrm>
          <a:prstGeom prst="rect">
            <a:avLst/>
          </a:prstGeom>
        </p:spPr>
      </p:pic>
      <p:sp>
        <p:nvSpPr>
          <p:cNvPr id="10" name="TextBox 9"/>
          <p:cNvSpPr txBox="1"/>
          <p:nvPr/>
        </p:nvSpPr>
        <p:spPr>
          <a:xfrm>
            <a:off x="899593" y="5373218"/>
            <a:ext cx="8064896" cy="1384996"/>
          </a:xfrm>
          <a:prstGeom prst="rect">
            <a:avLst/>
          </a:prstGeom>
        </p:spPr>
        <p:txBody>
          <a:bodyPr lIns="103464" tIns="51732" rIns="103464" bIns="51732"/>
          <a:lstStyle>
            <a:defPPr>
              <a:defRPr lang="en-US"/>
            </a:defPPr>
            <a:lvl1pPr>
              <a:defRPr sz="2800">
                <a:solidFill>
                  <a:srgbClr val="000000"/>
                </a:solidFill>
                <a:latin typeface="FuturaLig" pitchFamily="50" charset="0"/>
                <a:ea typeface="+mj-ea"/>
                <a:cs typeface="+mj-cs"/>
              </a:defRPr>
            </a:lvl1pPr>
            <a:lvl2pPr algn="ctr">
              <a:defRPr sz="3600">
                <a:solidFill>
                  <a:schemeClr val="tx2"/>
                </a:solidFill>
                <a:latin typeface="Tw Cen MT" pitchFamily="34" charset="0"/>
                <a:cs typeface="Arial" pitchFamily="34" charset="0"/>
              </a:defRPr>
            </a:lvl2pPr>
            <a:lvl3pPr algn="ctr">
              <a:defRPr sz="3600">
                <a:solidFill>
                  <a:schemeClr val="tx2"/>
                </a:solidFill>
                <a:latin typeface="Tw Cen MT" pitchFamily="34" charset="0"/>
                <a:cs typeface="Arial" pitchFamily="34" charset="0"/>
              </a:defRPr>
            </a:lvl3pPr>
            <a:lvl4pPr algn="ctr">
              <a:defRPr sz="3600">
                <a:solidFill>
                  <a:schemeClr val="tx2"/>
                </a:solidFill>
                <a:latin typeface="Tw Cen MT" pitchFamily="34" charset="0"/>
                <a:cs typeface="Arial" pitchFamily="34" charset="0"/>
              </a:defRPr>
            </a:lvl4pPr>
            <a:lvl5pPr algn="ctr">
              <a:defRPr sz="3600">
                <a:solidFill>
                  <a:schemeClr val="tx2"/>
                </a:solidFill>
                <a:latin typeface="Tw Cen MT" pitchFamily="34" charset="0"/>
                <a:cs typeface="Arial" pitchFamily="34" charset="0"/>
              </a:defRPr>
            </a:lvl5pPr>
            <a:lvl6pPr marL="457200" algn="ctr" fontAlgn="base">
              <a:spcBef>
                <a:spcPct val="0"/>
              </a:spcBef>
              <a:spcAft>
                <a:spcPct val="0"/>
              </a:spcAft>
              <a:defRPr sz="3600">
                <a:solidFill>
                  <a:schemeClr val="tx2"/>
                </a:solidFill>
                <a:latin typeface="Tw Cen MT" pitchFamily="34" charset="0"/>
                <a:cs typeface="Arial" pitchFamily="34" charset="0"/>
              </a:defRPr>
            </a:lvl6pPr>
            <a:lvl7pPr marL="914400" algn="ctr" fontAlgn="base">
              <a:spcBef>
                <a:spcPct val="0"/>
              </a:spcBef>
              <a:spcAft>
                <a:spcPct val="0"/>
              </a:spcAft>
              <a:defRPr sz="3600">
                <a:solidFill>
                  <a:schemeClr val="tx2"/>
                </a:solidFill>
                <a:latin typeface="Tw Cen MT" pitchFamily="34" charset="0"/>
                <a:cs typeface="Arial" pitchFamily="34" charset="0"/>
              </a:defRPr>
            </a:lvl7pPr>
            <a:lvl8pPr marL="1371600" algn="ctr" fontAlgn="base">
              <a:spcBef>
                <a:spcPct val="0"/>
              </a:spcBef>
              <a:spcAft>
                <a:spcPct val="0"/>
              </a:spcAft>
              <a:defRPr sz="3600">
                <a:solidFill>
                  <a:schemeClr val="tx2"/>
                </a:solidFill>
                <a:latin typeface="Tw Cen MT" pitchFamily="34" charset="0"/>
                <a:cs typeface="Arial" pitchFamily="34" charset="0"/>
              </a:defRPr>
            </a:lvl8pPr>
            <a:lvl9pPr marL="1828800" algn="ctr" fontAlgn="base">
              <a:spcBef>
                <a:spcPct val="0"/>
              </a:spcBef>
              <a:spcAft>
                <a:spcPct val="0"/>
              </a:spcAft>
              <a:defRPr sz="3600">
                <a:solidFill>
                  <a:schemeClr val="tx2"/>
                </a:solidFill>
                <a:latin typeface="Tw Cen MT" pitchFamily="34" charset="0"/>
                <a:cs typeface="Arial" pitchFamily="34" charset="0"/>
              </a:defRPr>
            </a:lvl9pPr>
          </a:lstStyle>
          <a:p>
            <a:endParaRPr lang="en-AU" dirty="0"/>
          </a:p>
        </p:txBody>
      </p:sp>
    </p:spTree>
    <p:extLst>
      <p:ext uri="{BB962C8B-B14F-4D97-AF65-F5344CB8AC3E}">
        <p14:creationId xmlns:p14="http://schemas.microsoft.com/office/powerpoint/2010/main" val="1664360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406769"/>
            <a:ext cx="4532831" cy="551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6184" y="2133600"/>
            <a:ext cx="5392615" cy="2092881"/>
          </a:xfrm>
          <a:prstGeom prst="rect">
            <a:avLst/>
          </a:prstGeom>
          <a:noFill/>
        </p:spPr>
        <p:txBody>
          <a:bodyPr wrap="square" rtlCol="0">
            <a:spAutoFit/>
          </a:bodyPr>
          <a:lstStyle/>
          <a:p>
            <a:r>
              <a:rPr lang="en-AU" sz="2800" b="1" dirty="0" smtClean="0">
                <a:solidFill>
                  <a:schemeClr val="tx2"/>
                </a:solidFill>
                <a:latin typeface="Bradley Hand ITC" pitchFamily="66" charset="0"/>
                <a:hlinkClick r:id="rId3"/>
              </a:rPr>
              <a:t>sofia@ideaslab.edu.au</a:t>
            </a:r>
          </a:p>
          <a:p>
            <a:r>
              <a:rPr lang="en-AU" sz="2800" b="1" dirty="0" smtClean="0">
                <a:solidFill>
                  <a:schemeClr val="tx2"/>
                </a:solidFill>
                <a:latin typeface="Bradley Hand ITC" pitchFamily="66" charset="0"/>
                <a:hlinkClick r:id="rId3"/>
              </a:rPr>
              <a:t>Pardo.sofia.m@edumail.vic.gov.au</a:t>
            </a:r>
          </a:p>
          <a:p>
            <a:endParaRPr lang="en-AU" sz="2800" b="1" dirty="0">
              <a:solidFill>
                <a:schemeClr val="tx2"/>
              </a:solidFill>
              <a:latin typeface="Bradley Hand ITC" pitchFamily="66" charset="0"/>
              <a:hlinkClick r:id="rId3"/>
            </a:endParaRPr>
          </a:p>
          <a:p>
            <a:endParaRPr lang="en-AU" dirty="0" smtClean="0">
              <a:hlinkClick r:id="rId3"/>
            </a:endParaRPr>
          </a:p>
          <a:p>
            <a:endParaRPr lang="en-AU" sz="2800" b="1" dirty="0">
              <a:solidFill>
                <a:schemeClr val="tx2"/>
              </a:solidFill>
              <a:latin typeface="Bradley Hand ITC" pitchFamily="66" charset="0"/>
            </a:endParaRPr>
          </a:p>
        </p:txBody>
      </p:sp>
      <p:sp>
        <p:nvSpPr>
          <p:cNvPr id="3" name="TextBox 2"/>
          <p:cNvSpPr txBox="1"/>
          <p:nvPr/>
        </p:nvSpPr>
        <p:spPr>
          <a:xfrm>
            <a:off x="228600" y="1406769"/>
            <a:ext cx="4800600" cy="523220"/>
          </a:xfrm>
          <a:prstGeom prst="rect">
            <a:avLst/>
          </a:prstGeom>
          <a:noFill/>
        </p:spPr>
        <p:txBody>
          <a:bodyPr wrap="square" rtlCol="0">
            <a:spAutoFit/>
          </a:bodyPr>
          <a:lstStyle/>
          <a:p>
            <a:r>
              <a:rPr lang="en-AU" sz="2800" b="1" dirty="0">
                <a:solidFill>
                  <a:srgbClr val="1F497D"/>
                </a:solidFill>
                <a:latin typeface="Bradley Hand ITC" pitchFamily="66" charset="0"/>
                <a:hlinkClick r:id="rId3"/>
              </a:rPr>
              <a:t>http://www.ideaslab.edu.au/</a:t>
            </a:r>
            <a:endParaRPr lang="en-AU" dirty="0"/>
          </a:p>
        </p:txBody>
      </p:sp>
    </p:spTree>
    <p:extLst>
      <p:ext uri="{BB962C8B-B14F-4D97-AF65-F5344CB8AC3E}">
        <p14:creationId xmlns:p14="http://schemas.microsoft.com/office/powerpoint/2010/main" val="2493660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PT_collaborating_new.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44000" cy="6858000"/>
          </a:xfrm>
          <a:prstGeom prst="rect">
            <a:avLst/>
          </a:prstGeom>
        </p:spPr>
      </p:pic>
      <p:pic>
        <p:nvPicPr>
          <p:cNvPr id="8" name="Picture 7" descr="roles_contin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8188"/>
            <a:ext cx="9144000" cy="4945487"/>
          </a:xfrm>
          <a:prstGeom prst="rect">
            <a:avLst/>
          </a:prstGeom>
        </p:spPr>
      </p:pic>
      <p:pic>
        <p:nvPicPr>
          <p:cNvPr id="3" name="Picture 2" descr="roles_produ.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8188"/>
            <a:ext cx="9144000" cy="4945487"/>
          </a:xfrm>
          <a:prstGeom prst="rect">
            <a:avLst/>
          </a:prstGeom>
        </p:spPr>
      </p:pic>
      <p:pic>
        <p:nvPicPr>
          <p:cNvPr id="4" name="Picture 3" descr="roles_process.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68188"/>
            <a:ext cx="9144000" cy="4945487"/>
          </a:xfrm>
          <a:prstGeom prst="rect">
            <a:avLst/>
          </a:prstGeom>
        </p:spPr>
      </p:pic>
      <p:pic>
        <p:nvPicPr>
          <p:cNvPr id="5" name="Picture 4" descr="roles-5_person.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68188"/>
            <a:ext cx="9144000" cy="4945487"/>
          </a:xfrm>
          <a:prstGeom prst="rect">
            <a:avLst/>
          </a:prstGeom>
        </p:spPr>
      </p:pic>
      <p:pic>
        <p:nvPicPr>
          <p:cNvPr id="6" name="Picture 5" descr="roles_partic.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836713"/>
            <a:ext cx="9144000" cy="5328592"/>
          </a:xfrm>
          <a:prstGeom prst="rect">
            <a:avLst/>
          </a:prstGeom>
        </p:spPr>
      </p:pic>
    </p:spTree>
    <p:extLst>
      <p:ext uri="{BB962C8B-B14F-4D97-AF65-F5344CB8AC3E}">
        <p14:creationId xmlns:p14="http://schemas.microsoft.com/office/powerpoint/2010/main" val="1792511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xper_conti.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5844"/>
            <a:ext cx="9144000" cy="4945487"/>
          </a:xfrm>
          <a:prstGeom prst="rect">
            <a:avLst/>
          </a:prstGeom>
        </p:spPr>
      </p:pic>
      <p:pic>
        <p:nvPicPr>
          <p:cNvPr id="11" name="Picture 10" descr="experiences_intd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5844"/>
            <a:ext cx="9144000" cy="4945487"/>
          </a:xfrm>
          <a:prstGeom prst="rect">
            <a:avLst/>
          </a:prstGeom>
        </p:spPr>
      </p:pic>
      <p:pic>
        <p:nvPicPr>
          <p:cNvPr id="12" name="Picture 11" descr="experiences_inter.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5844"/>
            <a:ext cx="9144000" cy="4945487"/>
          </a:xfrm>
          <a:prstGeom prst="rect">
            <a:avLst/>
          </a:prstGeom>
        </p:spPr>
      </p:pic>
      <p:pic>
        <p:nvPicPr>
          <p:cNvPr id="13" name="Picture 12" descr="experiences_influ.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35844"/>
            <a:ext cx="9144000" cy="4945487"/>
          </a:xfrm>
          <a:prstGeom prst="rect">
            <a:avLst/>
          </a:prstGeom>
        </p:spPr>
      </p:pic>
      <p:pic>
        <p:nvPicPr>
          <p:cNvPr id="14" name="Picture 13" descr="experiences_all.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38200"/>
            <a:ext cx="9144000" cy="4945487"/>
          </a:xfrm>
          <a:prstGeom prst="rect">
            <a:avLst/>
          </a:prstGeom>
        </p:spPr>
      </p:pic>
      <p:sp>
        <p:nvSpPr>
          <p:cNvPr id="7" name="Title 1"/>
          <p:cNvSpPr txBox="1">
            <a:spLocks/>
          </p:cNvSpPr>
          <p:nvPr/>
        </p:nvSpPr>
        <p:spPr>
          <a:xfrm>
            <a:off x="251520" y="44626"/>
            <a:ext cx="8229600" cy="1143000"/>
          </a:xfrm>
          <a:prstGeom prst="rect">
            <a:avLst/>
          </a:prstGeom>
        </p:spPr>
        <p:txBody>
          <a:bodyPr lIns="103464" tIns="51732" rIns="103464" bIns="51732"/>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w Cen MT" pitchFamily="34" charset="0"/>
                <a:cs typeface="Arial" pitchFamily="34" charset="0"/>
              </a:defRPr>
            </a:lvl2pPr>
            <a:lvl3pPr algn="ctr" rtl="0" fontAlgn="base">
              <a:spcBef>
                <a:spcPct val="0"/>
              </a:spcBef>
              <a:spcAft>
                <a:spcPct val="0"/>
              </a:spcAft>
              <a:defRPr sz="3600">
                <a:solidFill>
                  <a:schemeClr val="tx2"/>
                </a:solidFill>
                <a:latin typeface="Tw Cen MT" pitchFamily="34" charset="0"/>
                <a:cs typeface="Arial" pitchFamily="34" charset="0"/>
              </a:defRPr>
            </a:lvl3pPr>
            <a:lvl4pPr algn="ctr" rtl="0" fontAlgn="base">
              <a:spcBef>
                <a:spcPct val="0"/>
              </a:spcBef>
              <a:spcAft>
                <a:spcPct val="0"/>
              </a:spcAft>
              <a:defRPr sz="3600">
                <a:solidFill>
                  <a:schemeClr val="tx2"/>
                </a:solidFill>
                <a:latin typeface="Tw Cen MT" pitchFamily="34" charset="0"/>
                <a:cs typeface="Arial" pitchFamily="34" charset="0"/>
              </a:defRPr>
            </a:lvl4pPr>
            <a:lvl5pPr algn="ctr" rtl="0" fontAlgn="base">
              <a:spcBef>
                <a:spcPct val="0"/>
              </a:spcBef>
              <a:spcAft>
                <a:spcPct val="0"/>
              </a:spcAft>
              <a:defRPr sz="3600">
                <a:solidFill>
                  <a:schemeClr val="tx2"/>
                </a:solidFill>
                <a:latin typeface="Tw Cen MT" pitchFamily="34" charset="0"/>
                <a:cs typeface="Arial" pitchFamily="34" charset="0"/>
              </a:defRPr>
            </a:lvl5pPr>
            <a:lvl6pPr marL="457200" algn="ctr" rtl="0" fontAlgn="base">
              <a:spcBef>
                <a:spcPct val="0"/>
              </a:spcBef>
              <a:spcAft>
                <a:spcPct val="0"/>
              </a:spcAft>
              <a:defRPr sz="3600">
                <a:solidFill>
                  <a:schemeClr val="tx2"/>
                </a:solidFill>
                <a:latin typeface="Tw Cen MT" pitchFamily="34" charset="0"/>
                <a:cs typeface="Arial" pitchFamily="34" charset="0"/>
              </a:defRPr>
            </a:lvl6pPr>
            <a:lvl7pPr marL="914400" algn="ctr" rtl="0" fontAlgn="base">
              <a:spcBef>
                <a:spcPct val="0"/>
              </a:spcBef>
              <a:spcAft>
                <a:spcPct val="0"/>
              </a:spcAft>
              <a:defRPr sz="3600">
                <a:solidFill>
                  <a:schemeClr val="tx2"/>
                </a:solidFill>
                <a:latin typeface="Tw Cen MT" pitchFamily="34" charset="0"/>
                <a:cs typeface="Arial" pitchFamily="34" charset="0"/>
              </a:defRPr>
            </a:lvl7pPr>
            <a:lvl8pPr marL="1371600" algn="ctr" rtl="0" fontAlgn="base">
              <a:spcBef>
                <a:spcPct val="0"/>
              </a:spcBef>
              <a:spcAft>
                <a:spcPct val="0"/>
              </a:spcAft>
              <a:defRPr sz="3600">
                <a:solidFill>
                  <a:schemeClr val="tx2"/>
                </a:solidFill>
                <a:latin typeface="Tw Cen MT" pitchFamily="34" charset="0"/>
                <a:cs typeface="Arial" pitchFamily="34" charset="0"/>
              </a:defRPr>
            </a:lvl8pPr>
            <a:lvl9pPr marL="1828800" algn="ctr" rtl="0" fontAlgn="base">
              <a:spcBef>
                <a:spcPct val="0"/>
              </a:spcBef>
              <a:spcAft>
                <a:spcPct val="0"/>
              </a:spcAft>
              <a:defRPr sz="3600">
                <a:solidFill>
                  <a:schemeClr val="tx2"/>
                </a:solidFill>
                <a:latin typeface="Tw Cen MT" pitchFamily="34" charset="0"/>
                <a:cs typeface="Arial" pitchFamily="34" charset="0"/>
              </a:defRPr>
            </a:lvl9pPr>
          </a:lstStyle>
          <a:p>
            <a:pPr algn="l"/>
            <a:endParaRPr lang="en-AU" sz="3200" dirty="0">
              <a:solidFill>
                <a:srgbClr val="000000"/>
              </a:solidFill>
              <a:latin typeface="FuturaLig" pitchFamily="50" charset="0"/>
            </a:endParaRPr>
          </a:p>
        </p:txBody>
      </p:sp>
    </p:spTree>
    <p:extLst>
      <p:ext uri="{BB962C8B-B14F-4D97-AF65-F5344CB8AC3E}">
        <p14:creationId xmlns:p14="http://schemas.microsoft.com/office/powerpoint/2010/main" val="1312727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_plai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669"/>
            <a:ext cx="9144000" cy="4945487"/>
          </a:xfrm>
          <a:prstGeom prst="rect">
            <a:avLst/>
          </a:prstGeom>
        </p:spPr>
      </p:pic>
      <p:pic>
        <p:nvPicPr>
          <p:cNvPr id="3" name="Picture 2" descr="rel_conec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4669"/>
            <a:ext cx="9144000" cy="4945487"/>
          </a:xfrm>
          <a:prstGeom prst="rect">
            <a:avLst/>
          </a:prstGeom>
        </p:spPr>
      </p:pic>
      <p:pic>
        <p:nvPicPr>
          <p:cNvPr id="4" name="Picture 3" descr="rel_comm.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4669"/>
            <a:ext cx="9144000" cy="4945487"/>
          </a:xfrm>
          <a:prstGeom prst="rect">
            <a:avLst/>
          </a:prstGeom>
        </p:spPr>
      </p:pic>
      <p:pic>
        <p:nvPicPr>
          <p:cNvPr id="5" name="Picture 4" descr="rel_cola.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04669"/>
            <a:ext cx="9144000" cy="4945487"/>
          </a:xfrm>
          <a:prstGeom prst="rect">
            <a:avLst/>
          </a:prstGeom>
        </p:spPr>
      </p:pic>
      <p:pic>
        <p:nvPicPr>
          <p:cNvPr id="6" name="Picture 5" descr="relation_all.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04669"/>
            <a:ext cx="9144000" cy="4945487"/>
          </a:xfrm>
          <a:prstGeom prst="rect">
            <a:avLst/>
          </a:prstGeom>
        </p:spPr>
      </p:pic>
    </p:spTree>
    <p:extLst>
      <p:ext uri="{BB962C8B-B14F-4D97-AF65-F5344CB8AC3E}">
        <p14:creationId xmlns:p14="http://schemas.microsoft.com/office/powerpoint/2010/main" val="1013026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_plai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7367"/>
            <a:ext cx="9144000" cy="4945487"/>
          </a:xfrm>
          <a:prstGeom prst="rect">
            <a:avLst/>
          </a:prstGeom>
        </p:spPr>
      </p:pic>
      <p:pic>
        <p:nvPicPr>
          <p:cNvPr id="3" name="Picture 2" descr="rel_conec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9600"/>
            <a:ext cx="9144000" cy="4945487"/>
          </a:xfrm>
          <a:prstGeom prst="rect">
            <a:avLst/>
          </a:prstGeom>
        </p:spPr>
      </p:pic>
    </p:spTree>
    <p:extLst>
      <p:ext uri="{BB962C8B-B14F-4D97-AF65-F5344CB8AC3E}">
        <p14:creationId xmlns:p14="http://schemas.microsoft.com/office/powerpoint/2010/main" val="40729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PT_CONNECT_new.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144000" cy="6858000"/>
          </a:xfrm>
          <a:prstGeom prst="rect">
            <a:avLst/>
          </a:prstGeom>
        </p:spPr>
      </p:pic>
      <p:sp>
        <p:nvSpPr>
          <p:cNvPr id="12" name="TextBox 11"/>
          <p:cNvSpPr txBox="1"/>
          <p:nvPr/>
        </p:nvSpPr>
        <p:spPr>
          <a:xfrm>
            <a:off x="264490" y="44722"/>
            <a:ext cx="8498511" cy="2197355"/>
          </a:xfrm>
          <a:prstGeom prst="rect">
            <a:avLst/>
          </a:prstGeom>
          <a:noFill/>
        </p:spPr>
        <p:txBody>
          <a:bodyPr wrap="square" lIns="103464" tIns="51732" rIns="103464" bIns="51732" rtlCol="0">
            <a:spAutoFit/>
          </a:bodyPr>
          <a:lstStyle/>
          <a:p>
            <a:pPr defTabSz="517322" fontAlgn="auto">
              <a:spcBef>
                <a:spcPts val="0"/>
              </a:spcBef>
              <a:spcAft>
                <a:spcPts val="0"/>
              </a:spcAft>
            </a:pPr>
            <a:r>
              <a:rPr lang="en-US" sz="2800" b="1" dirty="0" smtClean="0">
                <a:solidFill>
                  <a:schemeClr val="tx2"/>
                </a:solidFill>
                <a:latin typeface="Bradley Hand ITC" pitchFamily="66" charset="0"/>
              </a:rPr>
              <a:t>Activities</a:t>
            </a:r>
          </a:p>
          <a:p>
            <a:pPr defTabSz="517322" fontAlgn="auto">
              <a:spcBef>
                <a:spcPts val="0"/>
              </a:spcBef>
              <a:spcAft>
                <a:spcPts val="0"/>
              </a:spcAft>
            </a:pPr>
            <a:r>
              <a:rPr lang="en-US" sz="2800" b="1" dirty="0" smtClean="0">
                <a:solidFill>
                  <a:schemeClr val="tx2"/>
                </a:solidFill>
                <a:latin typeface="Bradley Hand ITC" pitchFamily="66" charset="0"/>
              </a:rPr>
              <a:t>How </a:t>
            </a:r>
            <a:r>
              <a:rPr lang="en-US" sz="2800" b="1" dirty="0">
                <a:solidFill>
                  <a:schemeClr val="tx2"/>
                </a:solidFill>
                <a:latin typeface="Bradley Hand ITC" pitchFamily="66" charset="0"/>
              </a:rPr>
              <a:t>does the availability of diverse, high quality and easily accessible content change the way our students learn?</a:t>
            </a:r>
          </a:p>
          <a:p>
            <a:pPr defTabSz="517322" fontAlgn="auto">
              <a:spcBef>
                <a:spcPts val="0"/>
              </a:spcBef>
              <a:spcAft>
                <a:spcPts val="0"/>
              </a:spcAft>
              <a:buFont typeface="Arial"/>
              <a:buChar char="•"/>
            </a:pPr>
            <a:endParaRPr lang="en-US" sz="2400" dirty="0">
              <a:solidFill>
                <a:prstClr val="black"/>
              </a:solidFill>
              <a:latin typeface="Calibri"/>
            </a:endParaRPr>
          </a:p>
        </p:txBody>
      </p:sp>
      <p:grpSp>
        <p:nvGrpSpPr>
          <p:cNvPr id="18" name="Group 17"/>
          <p:cNvGrpSpPr/>
          <p:nvPr/>
        </p:nvGrpSpPr>
        <p:grpSpPr>
          <a:xfrm>
            <a:off x="274518" y="1873077"/>
            <a:ext cx="2531095" cy="4573273"/>
            <a:chOff x="516905" y="762000"/>
            <a:chExt cx="2531095" cy="4573273"/>
          </a:xfrm>
        </p:grpSpPr>
        <p:grpSp>
          <p:nvGrpSpPr>
            <p:cNvPr id="10" name="Group 6"/>
            <p:cNvGrpSpPr/>
            <p:nvPr/>
          </p:nvGrpSpPr>
          <p:grpSpPr>
            <a:xfrm>
              <a:off x="893494" y="2845994"/>
              <a:ext cx="1797974" cy="2489279"/>
              <a:chOff x="249154" y="2036683"/>
              <a:chExt cx="1797974" cy="2489279"/>
            </a:xfrm>
            <a:solidFill>
              <a:srgbClr val="85B75D"/>
            </a:solidFill>
          </p:grpSpPr>
          <p:sp>
            <p:nvSpPr>
              <p:cNvPr id="11" name="Round Same Side Corner Rectangle 10"/>
              <p:cNvSpPr/>
              <p:nvPr/>
            </p:nvSpPr>
            <p:spPr>
              <a:xfrm rot="10800000">
                <a:off x="249154" y="2036683"/>
                <a:ext cx="1797974" cy="2489279"/>
              </a:xfrm>
              <a:prstGeom prst="round2SameRect">
                <a:avLst>
                  <a:gd name="adj1" fmla="val 10500"/>
                  <a:gd name="adj2" fmla="val 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 Same Side Corner Rectangle 4"/>
              <p:cNvSpPr/>
              <p:nvPr/>
            </p:nvSpPr>
            <p:spPr>
              <a:xfrm rot="21600000">
                <a:off x="304448" y="2036683"/>
                <a:ext cx="1687386" cy="243398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t" anchorCtr="0">
                <a:noAutofit/>
              </a:bodyPr>
              <a:lstStyle/>
              <a:p>
                <a:pPr algn="ctr" defTabSz="855018">
                  <a:lnSpc>
                    <a:spcPct val="90000"/>
                  </a:lnSpc>
                  <a:spcAft>
                    <a:spcPct val="35000"/>
                  </a:spcAft>
                </a:pPr>
                <a:r>
                  <a:rPr lang="en-US" sz="1900" dirty="0">
                    <a:latin typeface="Arial"/>
                    <a:cs typeface="Arial"/>
                  </a:rPr>
                  <a:t>Archiving</a:t>
                </a:r>
              </a:p>
              <a:p>
                <a:pPr algn="ctr" defTabSz="855018">
                  <a:lnSpc>
                    <a:spcPct val="90000"/>
                  </a:lnSpc>
                  <a:spcAft>
                    <a:spcPct val="35000"/>
                  </a:spcAft>
                </a:pPr>
                <a:endParaRPr lang="en-US" sz="1900" dirty="0">
                  <a:latin typeface="Arial"/>
                  <a:cs typeface="Arial"/>
                </a:endParaRPr>
              </a:p>
              <a:p>
                <a:pPr algn="ctr" defTabSz="855018">
                  <a:lnSpc>
                    <a:spcPct val="90000"/>
                  </a:lnSpc>
                  <a:spcAft>
                    <a:spcPct val="35000"/>
                  </a:spcAft>
                </a:pPr>
                <a:r>
                  <a:rPr lang="en-US" sz="1900" dirty="0">
                    <a:latin typeface="Arial"/>
                    <a:cs typeface="Arial"/>
                  </a:rPr>
                  <a:t>Exposure to Ideas</a:t>
                </a:r>
              </a:p>
              <a:p>
                <a:pPr algn="ctr" defTabSz="855018">
                  <a:lnSpc>
                    <a:spcPct val="90000"/>
                  </a:lnSpc>
                  <a:spcAft>
                    <a:spcPct val="35000"/>
                  </a:spcAft>
                </a:pPr>
                <a:endParaRPr lang="en-US" sz="1900" dirty="0">
                  <a:latin typeface="Arial"/>
                  <a:cs typeface="Arial"/>
                </a:endParaRPr>
              </a:p>
              <a:p>
                <a:pPr algn="ctr" defTabSz="855018">
                  <a:lnSpc>
                    <a:spcPct val="90000"/>
                  </a:lnSpc>
                  <a:spcAft>
                    <a:spcPct val="35000"/>
                  </a:spcAft>
                </a:pPr>
                <a:r>
                  <a:rPr lang="en-US" sz="1900" dirty="0">
                    <a:latin typeface="Arial"/>
                    <a:cs typeface="Arial"/>
                  </a:rPr>
                  <a:t>Seeking Answers</a:t>
                </a:r>
              </a:p>
            </p:txBody>
          </p:sp>
        </p:grpSp>
        <p:pic>
          <p:nvPicPr>
            <p:cNvPr id="17" name="Picture 16" descr="connecting_new.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905" y="762000"/>
              <a:ext cx="2531095" cy="2134873"/>
            </a:xfrm>
            <a:prstGeom prst="rect">
              <a:avLst/>
            </a:prstGeom>
          </p:spPr>
        </p:pic>
      </p:gr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5586" y="1936487"/>
            <a:ext cx="5913166" cy="444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53000" y="6408222"/>
            <a:ext cx="2284151" cy="369332"/>
          </a:xfrm>
          <a:prstGeom prst="rect">
            <a:avLst/>
          </a:prstGeom>
        </p:spPr>
        <p:txBody>
          <a:bodyPr wrap="none">
            <a:spAutoFit/>
          </a:bodyPr>
          <a:lstStyle/>
          <a:p>
            <a:r>
              <a:rPr lang="en-AU" dirty="0"/>
              <a:t>https://delicious.com/</a:t>
            </a:r>
          </a:p>
        </p:txBody>
      </p:sp>
    </p:spTree>
    <p:extLst>
      <p:ext uri="{BB962C8B-B14F-4D97-AF65-F5344CB8AC3E}">
        <p14:creationId xmlns:p14="http://schemas.microsoft.com/office/powerpoint/2010/main" val="179159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PT_CONNECT_new.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144000" cy="6858000"/>
          </a:xfrm>
          <a:prstGeom prst="rect">
            <a:avLst/>
          </a:prstGeom>
        </p:spPr>
      </p:pic>
      <p:sp>
        <p:nvSpPr>
          <p:cNvPr id="12" name="TextBox 11"/>
          <p:cNvSpPr txBox="1"/>
          <p:nvPr/>
        </p:nvSpPr>
        <p:spPr>
          <a:xfrm>
            <a:off x="281346" y="305577"/>
            <a:ext cx="7865953" cy="1828023"/>
          </a:xfrm>
          <a:prstGeom prst="rect">
            <a:avLst/>
          </a:prstGeom>
          <a:noFill/>
        </p:spPr>
        <p:txBody>
          <a:bodyPr wrap="square" lIns="103464" tIns="51732" rIns="103464" bIns="51732" rtlCol="0">
            <a:spAutoFit/>
          </a:bodyPr>
          <a:lstStyle/>
          <a:p>
            <a:pPr defTabSz="517322" fontAlgn="auto">
              <a:spcBef>
                <a:spcPts val="0"/>
              </a:spcBef>
              <a:spcAft>
                <a:spcPts val="0"/>
              </a:spcAft>
            </a:pPr>
            <a:r>
              <a:rPr lang="en-US" sz="2800" b="1" dirty="0">
                <a:solidFill>
                  <a:schemeClr val="tx2"/>
                </a:solidFill>
                <a:latin typeface="Bradley Hand ITC" pitchFamily="66" charset="0"/>
              </a:rPr>
              <a:t>Pedagogies</a:t>
            </a:r>
          </a:p>
          <a:p>
            <a:pPr defTabSz="517322" fontAlgn="auto">
              <a:spcBef>
                <a:spcPts val="0"/>
              </a:spcBef>
              <a:spcAft>
                <a:spcPts val="0"/>
              </a:spcAft>
            </a:pPr>
            <a:r>
              <a:rPr lang="en-US" sz="2800" b="1" dirty="0" smtClean="0">
                <a:solidFill>
                  <a:schemeClr val="tx2"/>
                </a:solidFill>
                <a:latin typeface="Bradley Hand ITC" pitchFamily="66" charset="0"/>
              </a:rPr>
              <a:t>What </a:t>
            </a:r>
            <a:r>
              <a:rPr lang="en-US" sz="2800" b="1" dirty="0">
                <a:solidFill>
                  <a:schemeClr val="tx2"/>
                </a:solidFill>
                <a:latin typeface="Bradley Hand ITC" pitchFamily="66" charset="0"/>
              </a:rPr>
              <a:t>opportunities are presented to schools when leveraging content on the Internet?</a:t>
            </a:r>
          </a:p>
          <a:p>
            <a:pPr defTabSz="517322" fontAlgn="auto">
              <a:spcBef>
                <a:spcPts val="0"/>
              </a:spcBef>
              <a:spcAft>
                <a:spcPts val="0"/>
              </a:spcAft>
            </a:pPr>
            <a:endParaRPr lang="en-US" sz="2800" dirty="0">
              <a:solidFill>
                <a:srgbClr val="C0504D"/>
              </a:solidFill>
              <a:latin typeface="Calibri"/>
            </a:endParaRPr>
          </a:p>
        </p:txBody>
      </p:sp>
      <p:grpSp>
        <p:nvGrpSpPr>
          <p:cNvPr id="18" name="Group 6"/>
          <p:cNvGrpSpPr/>
          <p:nvPr/>
        </p:nvGrpSpPr>
        <p:grpSpPr>
          <a:xfrm>
            <a:off x="714504" y="3854270"/>
            <a:ext cx="1797974" cy="2594880"/>
            <a:chOff x="249154" y="1651603"/>
            <a:chExt cx="1797974" cy="2874359"/>
          </a:xfrm>
          <a:solidFill>
            <a:srgbClr val="85B75D"/>
          </a:solidFill>
        </p:grpSpPr>
        <p:sp>
          <p:nvSpPr>
            <p:cNvPr id="19" name="Round Same Side Corner Rectangle 18"/>
            <p:cNvSpPr/>
            <p:nvPr/>
          </p:nvSpPr>
          <p:spPr>
            <a:xfrm rot="10800000">
              <a:off x="249154" y="1651603"/>
              <a:ext cx="1797974" cy="2874359"/>
            </a:xfrm>
            <a:prstGeom prst="round2SameRect">
              <a:avLst>
                <a:gd name="adj1" fmla="val 10500"/>
                <a:gd name="adj2" fmla="val 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 Same Side Corner Rectangle 4"/>
            <p:cNvSpPr/>
            <p:nvPr/>
          </p:nvSpPr>
          <p:spPr>
            <a:xfrm>
              <a:off x="293560" y="1651603"/>
              <a:ext cx="1687386" cy="287435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t" anchorCtr="0">
              <a:noAutofit/>
            </a:bodyPr>
            <a:lstStyle/>
            <a:p>
              <a:pPr algn="ctr" defTabSz="855018">
                <a:lnSpc>
                  <a:spcPct val="90000"/>
                </a:lnSpc>
                <a:spcAft>
                  <a:spcPct val="35000"/>
                </a:spcAft>
              </a:pPr>
              <a:r>
                <a:rPr lang="en-US" dirty="0">
                  <a:latin typeface="Arial"/>
                  <a:cs typeface="Arial"/>
                </a:rPr>
                <a:t>Flipped Learning </a:t>
              </a:r>
            </a:p>
            <a:p>
              <a:pPr algn="ctr" defTabSz="855018">
                <a:lnSpc>
                  <a:spcPct val="90000"/>
                </a:lnSpc>
                <a:spcAft>
                  <a:spcPct val="35000"/>
                </a:spcAft>
              </a:pPr>
              <a:endParaRPr lang="en-US" dirty="0">
                <a:latin typeface="Arial"/>
                <a:cs typeface="Arial"/>
              </a:endParaRPr>
            </a:p>
            <a:p>
              <a:pPr algn="ctr" defTabSz="855018">
                <a:lnSpc>
                  <a:spcPct val="90000"/>
                </a:lnSpc>
                <a:spcAft>
                  <a:spcPct val="35000"/>
                </a:spcAft>
              </a:pPr>
              <a:r>
                <a:rPr lang="en-US" dirty="0">
                  <a:latin typeface="Arial"/>
                  <a:cs typeface="Arial"/>
                </a:rPr>
                <a:t>Learning Objects</a:t>
              </a:r>
            </a:p>
            <a:p>
              <a:pPr algn="ctr" defTabSz="855018">
                <a:lnSpc>
                  <a:spcPct val="90000"/>
                </a:lnSpc>
                <a:spcAft>
                  <a:spcPct val="35000"/>
                </a:spcAft>
              </a:pPr>
              <a:endParaRPr lang="en-US" dirty="0">
                <a:latin typeface="Arial"/>
                <a:cs typeface="Arial"/>
              </a:endParaRPr>
            </a:p>
            <a:p>
              <a:pPr algn="ctr" defTabSz="855018">
                <a:lnSpc>
                  <a:spcPct val="90000"/>
                </a:lnSpc>
                <a:spcAft>
                  <a:spcPct val="35000"/>
                </a:spcAft>
              </a:pPr>
              <a:r>
                <a:rPr lang="en-US" dirty="0">
                  <a:latin typeface="Arial"/>
                  <a:cs typeface="Arial"/>
                </a:rPr>
                <a:t>Smart Software</a:t>
              </a:r>
            </a:p>
          </p:txBody>
        </p:sp>
      </p:grpSp>
      <p:pic>
        <p:nvPicPr>
          <p:cNvPr id="21" name="Picture 20" descr="connecting_new.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944" y="1783500"/>
            <a:ext cx="2531095" cy="2134874"/>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1087" y="1806946"/>
            <a:ext cx="5754067" cy="431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196737" y="6264484"/>
            <a:ext cx="3192925" cy="369332"/>
          </a:xfrm>
          <a:prstGeom prst="rect">
            <a:avLst/>
          </a:prstGeom>
        </p:spPr>
        <p:txBody>
          <a:bodyPr wrap="none">
            <a:spAutoFit/>
          </a:bodyPr>
          <a:lstStyle/>
          <a:p>
            <a:r>
              <a:rPr lang="en-AU" dirty="0"/>
              <a:t>https://www.khanacademy.org/</a:t>
            </a:r>
          </a:p>
        </p:txBody>
      </p:sp>
    </p:spTree>
    <p:extLst>
      <p:ext uri="{BB962C8B-B14F-4D97-AF65-F5344CB8AC3E}">
        <p14:creationId xmlns:p14="http://schemas.microsoft.com/office/powerpoint/2010/main" val="404632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PT_CONNECT_new.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144000" cy="6858000"/>
          </a:xfrm>
          <a:prstGeom prst="rect">
            <a:avLst/>
          </a:prstGeom>
        </p:spPr>
      </p:pic>
      <p:sp>
        <p:nvSpPr>
          <p:cNvPr id="12" name="TextBox 11"/>
          <p:cNvSpPr txBox="1"/>
          <p:nvPr/>
        </p:nvSpPr>
        <p:spPr>
          <a:xfrm>
            <a:off x="3658957" y="1073028"/>
            <a:ext cx="5180241" cy="6013784"/>
          </a:xfrm>
          <a:prstGeom prst="rect">
            <a:avLst/>
          </a:prstGeom>
          <a:noFill/>
        </p:spPr>
        <p:txBody>
          <a:bodyPr wrap="square" lIns="103464" tIns="51732" rIns="103464" bIns="51732" rtlCol="0">
            <a:spAutoFit/>
          </a:bodyPr>
          <a:lstStyle/>
          <a:p>
            <a:pPr defTabSz="517322" fontAlgn="auto">
              <a:spcBef>
                <a:spcPts val="0"/>
              </a:spcBef>
              <a:spcAft>
                <a:spcPts val="0"/>
              </a:spcAft>
            </a:pPr>
            <a:endParaRPr lang="en-US" sz="2400" b="1" dirty="0">
              <a:solidFill>
                <a:schemeClr val="tx2"/>
              </a:solidFill>
              <a:latin typeface="Bradley Hand ITC" pitchFamily="66" charset="0"/>
            </a:endParaRPr>
          </a:p>
          <a:p>
            <a:pPr marL="342900" indent="-342900" defTabSz="517322" fontAlgn="auto">
              <a:spcBef>
                <a:spcPts val="0"/>
              </a:spcBef>
              <a:spcAft>
                <a:spcPts val="0"/>
              </a:spcAft>
              <a:buFont typeface="Arial" pitchFamily="34" charset="0"/>
              <a:buChar char="•"/>
            </a:pPr>
            <a:r>
              <a:rPr lang="en-US" sz="2800" b="1" dirty="0">
                <a:solidFill>
                  <a:schemeClr val="tx2"/>
                </a:solidFill>
                <a:latin typeface="Bradley Hand ITC" pitchFamily="66" charset="0"/>
              </a:rPr>
              <a:t>Is it the teacher’s role to </a:t>
            </a:r>
            <a:r>
              <a:rPr lang="en-US" sz="2800" b="1" dirty="0">
                <a:solidFill>
                  <a:schemeClr val="tx2"/>
                </a:solidFill>
                <a:latin typeface="Bradley Hand ITC" pitchFamily="66" charset="0"/>
                <a:cs typeface="Futura"/>
              </a:rPr>
              <a:t>quality assure</a:t>
            </a:r>
            <a:r>
              <a:rPr lang="en-US" sz="2800" b="1" dirty="0">
                <a:solidFill>
                  <a:schemeClr val="tx2"/>
                </a:solidFill>
                <a:latin typeface="Bradley Hand ITC" pitchFamily="66" charset="0"/>
              </a:rPr>
              <a:t> online </a:t>
            </a:r>
            <a:r>
              <a:rPr lang="en-US" sz="2800" b="1" dirty="0" smtClean="0">
                <a:solidFill>
                  <a:schemeClr val="tx2"/>
                </a:solidFill>
                <a:latin typeface="Bradley Hand ITC" pitchFamily="66" charset="0"/>
              </a:rPr>
              <a:t>content?</a:t>
            </a:r>
          </a:p>
          <a:p>
            <a:pPr defTabSz="517322" fontAlgn="auto">
              <a:spcBef>
                <a:spcPts val="0"/>
              </a:spcBef>
              <a:spcAft>
                <a:spcPts val="0"/>
              </a:spcAft>
            </a:pPr>
            <a:endParaRPr lang="en-US" sz="2800" b="1" dirty="0" smtClean="0">
              <a:solidFill>
                <a:schemeClr val="tx2"/>
              </a:solidFill>
              <a:latin typeface="Bradley Hand ITC" pitchFamily="66" charset="0"/>
            </a:endParaRPr>
          </a:p>
          <a:p>
            <a:pPr marL="342900" indent="-342900" defTabSz="517322">
              <a:buFont typeface="Arial" pitchFamily="34" charset="0"/>
              <a:buChar char="•"/>
            </a:pPr>
            <a:r>
              <a:rPr lang="en-AU" sz="2800" b="1" dirty="0">
                <a:solidFill>
                  <a:schemeClr val="tx2"/>
                </a:solidFill>
                <a:latin typeface="Bradley Hand ITC" pitchFamily="66" charset="0"/>
              </a:rPr>
              <a:t>Schools (and others) who try to compete with the Internet on creating quality content are destined to fail</a:t>
            </a:r>
            <a:r>
              <a:rPr lang="en-AU" sz="2800" b="1" dirty="0" smtClean="0">
                <a:solidFill>
                  <a:schemeClr val="tx2"/>
                </a:solidFill>
                <a:latin typeface="Bradley Hand ITC" pitchFamily="66" charset="0"/>
              </a:rPr>
              <a:t>.</a:t>
            </a:r>
          </a:p>
          <a:p>
            <a:pPr defTabSz="517322"/>
            <a:endParaRPr lang="en-AU" sz="2800" b="1" dirty="0">
              <a:solidFill>
                <a:schemeClr val="tx2"/>
              </a:solidFill>
              <a:latin typeface="Bradley Hand ITC" pitchFamily="66" charset="0"/>
            </a:endParaRPr>
          </a:p>
          <a:p>
            <a:pPr marL="342900" indent="-342900" defTabSz="517322">
              <a:buFont typeface="Arial" pitchFamily="34" charset="0"/>
              <a:buChar char="•"/>
            </a:pPr>
            <a:r>
              <a:rPr lang="en-AU" sz="2800" b="1" dirty="0">
                <a:solidFill>
                  <a:schemeClr val="tx2"/>
                </a:solidFill>
                <a:latin typeface="Bradley Hand ITC" pitchFamily="66" charset="0"/>
              </a:rPr>
              <a:t>Critical consumption is a key competency of the 21st century learner. </a:t>
            </a:r>
            <a:r>
              <a:rPr lang="en-US" sz="2800" b="1" dirty="0">
                <a:solidFill>
                  <a:schemeClr val="tx2"/>
                </a:solidFill>
                <a:latin typeface="Bradley Hand ITC" pitchFamily="66" charset="0"/>
              </a:rPr>
              <a:t> </a:t>
            </a:r>
          </a:p>
          <a:p>
            <a:pPr defTabSz="517322"/>
            <a:r>
              <a:rPr lang="en-AU" sz="2400" dirty="0" smtClean="0">
                <a:solidFill>
                  <a:schemeClr val="tx2"/>
                </a:solidFill>
                <a:latin typeface="FuturaLig" pitchFamily="50" charset="0"/>
              </a:rPr>
              <a:t> </a:t>
            </a:r>
            <a:endParaRPr lang="en-AU" sz="2400" dirty="0">
              <a:solidFill>
                <a:schemeClr val="tx2"/>
              </a:solidFill>
              <a:latin typeface="FuturaLig" pitchFamily="50" charset="0"/>
            </a:endParaRPr>
          </a:p>
          <a:p>
            <a:pPr defTabSz="517322" fontAlgn="auto">
              <a:spcBef>
                <a:spcPts val="0"/>
              </a:spcBef>
              <a:spcAft>
                <a:spcPts val="0"/>
              </a:spcAft>
            </a:pPr>
            <a:endParaRPr lang="en-US" sz="2800" dirty="0">
              <a:solidFill>
                <a:schemeClr val="tx2"/>
              </a:solidFill>
              <a:latin typeface="FuturaLig" pitchFamily="50" charset="0"/>
            </a:endParaRPr>
          </a:p>
        </p:txBody>
      </p:sp>
      <p:grpSp>
        <p:nvGrpSpPr>
          <p:cNvPr id="10" name="Group 6"/>
          <p:cNvGrpSpPr/>
          <p:nvPr/>
        </p:nvGrpSpPr>
        <p:grpSpPr>
          <a:xfrm>
            <a:off x="939206" y="3429002"/>
            <a:ext cx="1797974" cy="2489279"/>
            <a:chOff x="249154" y="2036683"/>
            <a:chExt cx="1797974" cy="2489279"/>
          </a:xfrm>
          <a:solidFill>
            <a:srgbClr val="85B75D"/>
          </a:solidFill>
        </p:grpSpPr>
        <p:sp>
          <p:nvSpPr>
            <p:cNvPr id="11" name="Round Same Side Corner Rectangle 10"/>
            <p:cNvSpPr/>
            <p:nvPr/>
          </p:nvSpPr>
          <p:spPr>
            <a:xfrm rot="10800000">
              <a:off x="249154" y="2036683"/>
              <a:ext cx="1797974" cy="2489279"/>
            </a:xfrm>
            <a:prstGeom prst="round2SameRect">
              <a:avLst>
                <a:gd name="adj1" fmla="val 10500"/>
                <a:gd name="adj2" fmla="val 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 Same Side Corner Rectangle 4"/>
            <p:cNvSpPr/>
            <p:nvPr/>
          </p:nvSpPr>
          <p:spPr>
            <a:xfrm rot="21600000">
              <a:off x="304448" y="2036683"/>
              <a:ext cx="1687386" cy="243398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t" anchorCtr="0">
              <a:noAutofit/>
            </a:bodyPr>
            <a:lstStyle/>
            <a:p>
              <a:pPr algn="ctr" defTabSz="855018">
                <a:lnSpc>
                  <a:spcPct val="90000"/>
                </a:lnSpc>
                <a:spcAft>
                  <a:spcPct val="35000"/>
                </a:spcAft>
              </a:pPr>
              <a:endParaRPr lang="en-US" sz="1900" dirty="0">
                <a:latin typeface="Arial"/>
                <a:cs typeface="Arial"/>
              </a:endParaRPr>
            </a:p>
            <a:p>
              <a:pPr algn="ctr" defTabSz="855018">
                <a:lnSpc>
                  <a:spcPct val="90000"/>
                </a:lnSpc>
                <a:spcAft>
                  <a:spcPct val="35000"/>
                </a:spcAft>
              </a:pPr>
              <a:r>
                <a:rPr lang="en-US" sz="1900" dirty="0">
                  <a:latin typeface="Arial"/>
                  <a:cs typeface="Arial"/>
                </a:rPr>
                <a:t>Rethink Quality</a:t>
              </a:r>
            </a:p>
            <a:p>
              <a:pPr algn="ctr" defTabSz="855018">
                <a:lnSpc>
                  <a:spcPct val="90000"/>
                </a:lnSpc>
                <a:spcAft>
                  <a:spcPct val="35000"/>
                </a:spcAft>
              </a:pPr>
              <a:endParaRPr lang="en-US" sz="1900" dirty="0">
                <a:latin typeface="Arial"/>
                <a:cs typeface="Arial"/>
              </a:endParaRPr>
            </a:p>
            <a:p>
              <a:pPr algn="ctr" defTabSz="855018">
                <a:lnSpc>
                  <a:spcPct val="90000"/>
                </a:lnSpc>
                <a:spcAft>
                  <a:spcPct val="35000"/>
                </a:spcAft>
              </a:pPr>
              <a:r>
                <a:rPr lang="en-US" sz="1900" dirty="0">
                  <a:latin typeface="Arial"/>
                  <a:cs typeface="Arial"/>
                </a:rPr>
                <a:t>Rethink Access</a:t>
              </a:r>
            </a:p>
          </p:txBody>
        </p:sp>
      </p:grpSp>
      <p:pic>
        <p:nvPicPr>
          <p:cNvPr id="17" name="Picture 16" descr="connecting_new.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105" y="1294128"/>
            <a:ext cx="2531095" cy="2134874"/>
          </a:xfrm>
          <a:prstGeom prst="rect">
            <a:avLst/>
          </a:prstGeom>
        </p:spPr>
      </p:pic>
      <p:sp>
        <p:nvSpPr>
          <p:cNvPr id="2" name="TextBox 1"/>
          <p:cNvSpPr txBox="1"/>
          <p:nvPr/>
        </p:nvSpPr>
        <p:spPr>
          <a:xfrm>
            <a:off x="457200" y="441775"/>
            <a:ext cx="3886200" cy="523220"/>
          </a:xfrm>
          <a:prstGeom prst="rect">
            <a:avLst/>
          </a:prstGeom>
          <a:noFill/>
        </p:spPr>
        <p:txBody>
          <a:bodyPr wrap="square" rtlCol="0">
            <a:spAutoFit/>
          </a:bodyPr>
          <a:lstStyle/>
          <a:p>
            <a:r>
              <a:rPr lang="en-AU" sz="2800" b="1" dirty="0">
                <a:solidFill>
                  <a:schemeClr val="tx2"/>
                </a:solidFill>
                <a:latin typeface="Bradley Hand ITC" pitchFamily="66" charset="0"/>
              </a:rPr>
              <a:t>Critical Reflections: </a:t>
            </a:r>
          </a:p>
        </p:txBody>
      </p:sp>
    </p:spTree>
    <p:extLst>
      <p:ext uri="{BB962C8B-B14F-4D97-AF65-F5344CB8AC3E}">
        <p14:creationId xmlns:p14="http://schemas.microsoft.com/office/powerpoint/2010/main" val="8755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_plai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7367"/>
            <a:ext cx="9144000" cy="4945487"/>
          </a:xfrm>
          <a:prstGeom prst="rect">
            <a:avLst/>
          </a:prstGeom>
        </p:spPr>
      </p:pic>
      <p:pic>
        <p:nvPicPr>
          <p:cNvPr id="3" name="Picture 2" descr="rel_conec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7367"/>
            <a:ext cx="9144000" cy="4945487"/>
          </a:xfrm>
          <a:prstGeom prst="rect">
            <a:avLst/>
          </a:prstGeom>
        </p:spPr>
      </p:pic>
      <p:pic>
        <p:nvPicPr>
          <p:cNvPr id="4" name="Picture 3" descr="rel_comm.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3400"/>
            <a:ext cx="9144000" cy="4945487"/>
          </a:xfrm>
          <a:prstGeom prst="rect">
            <a:avLst/>
          </a:prstGeom>
        </p:spPr>
      </p:pic>
    </p:spTree>
    <p:extLst>
      <p:ext uri="{BB962C8B-B14F-4D97-AF65-F5344CB8AC3E}">
        <p14:creationId xmlns:p14="http://schemas.microsoft.com/office/powerpoint/2010/main" val="4125688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PT_communicating_new.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306912" y="96408"/>
            <a:ext cx="7717105" cy="1384995"/>
          </a:xfrm>
          <a:prstGeom prst="rect">
            <a:avLst/>
          </a:prstGeom>
          <a:noFill/>
        </p:spPr>
        <p:txBody>
          <a:bodyPr wrap="square" rtlCol="0">
            <a:spAutoFit/>
          </a:bodyPr>
          <a:lstStyle/>
          <a:p>
            <a:pPr defTabSz="457200" fontAlgn="auto">
              <a:spcBef>
                <a:spcPts val="0"/>
              </a:spcBef>
              <a:spcAft>
                <a:spcPts val="0"/>
              </a:spcAft>
            </a:pPr>
            <a:r>
              <a:rPr lang="en-US" sz="2800" b="1" dirty="0" smtClean="0">
                <a:solidFill>
                  <a:srgbClr val="1F497D"/>
                </a:solidFill>
                <a:latin typeface="Bradley Hand ITC" pitchFamily="66" charset="0"/>
              </a:rPr>
              <a:t>Activities </a:t>
            </a:r>
            <a:endParaRPr lang="en-US" sz="2800" b="1" dirty="0">
              <a:solidFill>
                <a:srgbClr val="1F497D"/>
              </a:solidFill>
              <a:latin typeface="Bradley Hand ITC" pitchFamily="66" charset="0"/>
            </a:endParaRPr>
          </a:p>
          <a:p>
            <a:pPr defTabSz="457200" fontAlgn="auto">
              <a:spcBef>
                <a:spcPts val="0"/>
              </a:spcBef>
              <a:spcAft>
                <a:spcPts val="0"/>
              </a:spcAft>
            </a:pPr>
            <a:r>
              <a:rPr lang="en-US" sz="2800" b="1" dirty="0" smtClean="0">
                <a:solidFill>
                  <a:srgbClr val="1F497D"/>
                </a:solidFill>
                <a:latin typeface="Bradley Hand ITC" pitchFamily="66" charset="0"/>
              </a:rPr>
              <a:t>How </a:t>
            </a:r>
            <a:r>
              <a:rPr lang="en-US" sz="2800" b="1" dirty="0">
                <a:solidFill>
                  <a:srgbClr val="1F497D"/>
                </a:solidFill>
                <a:latin typeface="Bradley Hand ITC" pitchFamily="66" charset="0"/>
              </a:rPr>
              <a:t>does easy online</a:t>
            </a:r>
            <a:r>
              <a:rPr lang="en-US" sz="2800" b="1" dirty="0" smtClean="0">
                <a:solidFill>
                  <a:srgbClr val="C0504D"/>
                </a:solidFill>
                <a:latin typeface="Bradley Hand ITC" pitchFamily="66" charset="0"/>
              </a:rPr>
              <a:t> </a:t>
            </a:r>
            <a:r>
              <a:rPr lang="en-US" sz="2800" b="1" dirty="0">
                <a:solidFill>
                  <a:srgbClr val="1F497D"/>
                </a:solidFill>
                <a:latin typeface="Bradley Hand ITC" pitchFamily="66" charset="0"/>
              </a:rPr>
              <a:t>publishing</a:t>
            </a:r>
            <a:r>
              <a:rPr lang="en-US" sz="2800" b="1" dirty="0" smtClean="0">
                <a:solidFill>
                  <a:srgbClr val="C0504D"/>
                </a:solidFill>
                <a:latin typeface="Bradley Hand ITC" pitchFamily="66" charset="0"/>
              </a:rPr>
              <a:t> </a:t>
            </a:r>
            <a:r>
              <a:rPr lang="en-US" sz="2800" b="1" dirty="0">
                <a:solidFill>
                  <a:srgbClr val="1F497D"/>
                </a:solidFill>
                <a:latin typeface="Bradley Hand ITC" pitchFamily="66" charset="0"/>
              </a:rPr>
              <a:t>change the way that our students learn?</a:t>
            </a:r>
          </a:p>
        </p:txBody>
      </p:sp>
      <p:grpSp>
        <p:nvGrpSpPr>
          <p:cNvPr id="18" name="Group 17"/>
          <p:cNvGrpSpPr/>
          <p:nvPr/>
        </p:nvGrpSpPr>
        <p:grpSpPr>
          <a:xfrm>
            <a:off x="306912" y="1862027"/>
            <a:ext cx="2531095" cy="4573273"/>
            <a:chOff x="533400" y="1642478"/>
            <a:chExt cx="2531095" cy="4573273"/>
          </a:xfrm>
        </p:grpSpPr>
        <p:grpSp>
          <p:nvGrpSpPr>
            <p:cNvPr id="19" name="Group 6"/>
            <p:cNvGrpSpPr/>
            <p:nvPr/>
          </p:nvGrpSpPr>
          <p:grpSpPr>
            <a:xfrm>
              <a:off x="914400" y="3726472"/>
              <a:ext cx="1797974" cy="2489279"/>
              <a:chOff x="249154" y="2036683"/>
              <a:chExt cx="1797974" cy="2489279"/>
            </a:xfrm>
          </p:grpSpPr>
          <p:sp>
            <p:nvSpPr>
              <p:cNvPr id="21" name="Round Same Side Corner Rectangle 20"/>
              <p:cNvSpPr/>
              <p:nvPr/>
            </p:nvSpPr>
            <p:spPr>
              <a:xfrm rot="10800000">
                <a:off x="249154" y="2036683"/>
                <a:ext cx="1797974" cy="2489279"/>
              </a:xfrm>
              <a:prstGeom prst="round2SameRect">
                <a:avLst>
                  <a:gd name="adj1" fmla="val 10500"/>
                  <a:gd name="adj2" fmla="val 0"/>
                </a:avLst>
              </a:prstGeom>
              <a:solidFill>
                <a:srgbClr val="0092D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 Same Side Corner Rectangle 4"/>
              <p:cNvSpPr/>
              <p:nvPr/>
            </p:nvSpPr>
            <p:spPr>
              <a:xfrm rot="21600000">
                <a:off x="304448" y="2036683"/>
                <a:ext cx="1687386" cy="24339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t" anchorCtr="0">
                <a:noAutofit/>
              </a:bodyPr>
              <a:lstStyle/>
              <a:p>
                <a:pPr algn="ctr" defTabSz="755650">
                  <a:lnSpc>
                    <a:spcPct val="90000"/>
                  </a:lnSpc>
                  <a:spcAft>
                    <a:spcPct val="35000"/>
                  </a:spcAft>
                </a:pPr>
                <a:endParaRPr lang="en-US" sz="1700" dirty="0" smtClean="0">
                  <a:solidFill>
                    <a:prstClr val="white"/>
                  </a:solidFill>
                  <a:latin typeface="Arial"/>
                  <a:cs typeface="Arial"/>
                </a:endParaRPr>
              </a:p>
              <a:p>
                <a:pPr algn="ctr" defTabSz="755650">
                  <a:lnSpc>
                    <a:spcPct val="90000"/>
                  </a:lnSpc>
                  <a:spcAft>
                    <a:spcPct val="35000"/>
                  </a:spcAft>
                </a:pPr>
                <a:r>
                  <a:rPr lang="en-US" sz="1700" dirty="0" smtClean="0">
                    <a:solidFill>
                      <a:prstClr val="white"/>
                    </a:solidFill>
                    <a:latin typeface="Arial"/>
                    <a:cs typeface="Arial"/>
                  </a:rPr>
                  <a:t>Adding Value</a:t>
                </a:r>
              </a:p>
              <a:p>
                <a:pPr algn="ctr" defTabSz="755650">
                  <a:lnSpc>
                    <a:spcPct val="90000"/>
                  </a:lnSpc>
                  <a:spcAft>
                    <a:spcPct val="35000"/>
                  </a:spcAft>
                </a:pPr>
                <a:endParaRPr lang="en-US" sz="1700" dirty="0" smtClean="0">
                  <a:solidFill>
                    <a:prstClr val="white"/>
                  </a:solidFill>
                  <a:latin typeface="Arial"/>
                  <a:cs typeface="Arial"/>
                </a:endParaRPr>
              </a:p>
              <a:p>
                <a:pPr algn="ctr" defTabSz="755650">
                  <a:lnSpc>
                    <a:spcPct val="90000"/>
                  </a:lnSpc>
                  <a:spcAft>
                    <a:spcPct val="35000"/>
                  </a:spcAft>
                </a:pPr>
                <a:r>
                  <a:rPr lang="en-US" sz="1700" dirty="0" smtClean="0">
                    <a:solidFill>
                      <a:prstClr val="white"/>
                    </a:solidFill>
                    <a:latin typeface="Arial"/>
                    <a:cs typeface="Arial"/>
                  </a:rPr>
                  <a:t>Responding</a:t>
                </a:r>
              </a:p>
              <a:p>
                <a:pPr algn="ctr" defTabSz="755650">
                  <a:lnSpc>
                    <a:spcPct val="90000"/>
                  </a:lnSpc>
                  <a:spcAft>
                    <a:spcPct val="35000"/>
                  </a:spcAft>
                </a:pPr>
                <a:endParaRPr lang="en-US" sz="1700" dirty="0" smtClean="0">
                  <a:solidFill>
                    <a:prstClr val="white"/>
                  </a:solidFill>
                  <a:latin typeface="Arial"/>
                  <a:cs typeface="Arial"/>
                </a:endParaRPr>
              </a:p>
              <a:p>
                <a:pPr algn="ctr" defTabSz="755650">
                  <a:lnSpc>
                    <a:spcPct val="90000"/>
                  </a:lnSpc>
                  <a:spcAft>
                    <a:spcPct val="35000"/>
                  </a:spcAft>
                </a:pPr>
                <a:r>
                  <a:rPr lang="en-US" sz="1700" dirty="0" smtClean="0">
                    <a:solidFill>
                      <a:prstClr val="white"/>
                    </a:solidFill>
                    <a:latin typeface="Arial"/>
                    <a:cs typeface="Arial"/>
                  </a:rPr>
                  <a:t>Presenting</a:t>
                </a:r>
                <a:endParaRPr lang="en-US" sz="1700" dirty="0">
                  <a:solidFill>
                    <a:prstClr val="white"/>
                  </a:solidFill>
                  <a:latin typeface="Arial"/>
                  <a:cs typeface="Arial"/>
                </a:endParaRPr>
              </a:p>
            </p:txBody>
          </p:sp>
        </p:grpSp>
        <p:pic>
          <p:nvPicPr>
            <p:cNvPr id="20" name="Picture 19" descr="communicating_new.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642478"/>
              <a:ext cx="2531095" cy="2134873"/>
            </a:xfrm>
            <a:prstGeom prst="rect">
              <a:avLst/>
            </a:prstGeom>
          </p:spPr>
        </p:pic>
      </p:gr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533455"/>
            <a:ext cx="4800528" cy="484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54415" y="6435300"/>
            <a:ext cx="3636508" cy="369332"/>
          </a:xfrm>
          <a:prstGeom prst="rect">
            <a:avLst/>
          </a:prstGeom>
        </p:spPr>
        <p:txBody>
          <a:bodyPr wrap="none">
            <a:spAutoFit/>
          </a:bodyPr>
          <a:lstStyle/>
          <a:p>
            <a:r>
              <a:rPr lang="en-AU" dirty="0"/>
              <a:t>http://www.sportingjournal.com.au/</a:t>
            </a:r>
          </a:p>
        </p:txBody>
      </p:sp>
    </p:spTree>
    <p:extLst>
      <p:ext uri="{BB962C8B-B14F-4D97-AF65-F5344CB8AC3E}">
        <p14:creationId xmlns:p14="http://schemas.microsoft.com/office/powerpoint/2010/main" val="2778674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917</Words>
  <Application>Microsoft Office PowerPoint</Application>
  <PresentationFormat>On-screen Show (4:3)</PresentationFormat>
  <Paragraphs>167</Paragraphs>
  <Slides>23</Slides>
  <Notes>12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Session 9 The Emergence of the Modern Learner: From Me to We  Dr Sofia Pardo IdeasLab</vt:lpstr>
      <vt:lpstr>The emergence of the Modern Learner,  from Me to We?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Pardo, Sofia M</dc:creator>
  <cp:lastModifiedBy>dohertys</cp:lastModifiedBy>
  <cp:revision>36</cp:revision>
  <dcterms:created xsi:type="dcterms:W3CDTF">2006-08-16T00:00:00Z</dcterms:created>
  <dcterms:modified xsi:type="dcterms:W3CDTF">2013-12-11T23:17:48Z</dcterms:modified>
</cp:coreProperties>
</file>