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72" r:id="rId4"/>
    <p:sldId id="259" r:id="rId5"/>
    <p:sldId id="267" r:id="rId6"/>
    <p:sldId id="269" r:id="rId7"/>
    <p:sldId id="264" r:id="rId8"/>
    <p:sldId id="263" r:id="rId9"/>
    <p:sldId id="274" r:id="rId10"/>
    <p:sldId id="260" r:id="rId11"/>
    <p:sldId id="270" r:id="rId12"/>
    <p:sldId id="271" r:id="rId13"/>
    <p:sldId id="273" r:id="rId14"/>
    <p:sldId id="261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8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3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585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515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7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004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229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556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148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88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21C2643-C821-4B5A-908E-41EE43644C64}" type="datetimeFigureOut">
              <a:rPr lang="en-AU" smtClean="0"/>
              <a:t>16/11/2017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B1D6D3-CF19-464C-B9EF-B48F72C8C549}" type="slidenum">
              <a:rPr lang="en-AU" smtClean="0"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58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89555"/>
          </a:xfrm>
        </p:spPr>
        <p:txBody>
          <a:bodyPr>
            <a:normAutofit/>
          </a:bodyPr>
          <a:lstStyle/>
          <a:p>
            <a:pPr algn="ctr"/>
            <a:r>
              <a:rPr lang="en-AU" sz="7200" dirty="0" smtClean="0"/>
              <a:t>Where does </a:t>
            </a:r>
            <a:br>
              <a:rPr lang="en-AU" sz="7200" dirty="0" smtClean="0"/>
            </a:br>
            <a:r>
              <a:rPr lang="en-AU" sz="7200" dirty="0" smtClean="0"/>
              <a:t>Malcolm Turnbull sit?</a:t>
            </a:r>
            <a:endParaRPr lang="en-AU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0288"/>
            <a:ext cx="9144000" cy="667512"/>
          </a:xfrm>
        </p:spPr>
        <p:txBody>
          <a:bodyPr>
            <a:normAutofit fontScale="92500" lnSpcReduction="10000"/>
          </a:bodyPr>
          <a:lstStyle/>
          <a:p>
            <a:r>
              <a:rPr lang="en-AU" i="1" dirty="0" smtClean="0"/>
              <a:t>The story behind establishing a Parliamentary Education Office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5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39921"/>
          </a:xfrm>
        </p:spPr>
        <p:txBody>
          <a:bodyPr/>
          <a:lstStyle/>
          <a:p>
            <a:r>
              <a:rPr lang="en-AU" dirty="0" smtClean="0"/>
              <a:t>Also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7" y="1845734"/>
            <a:ext cx="693914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/>
              <a:t>A</a:t>
            </a:r>
            <a:r>
              <a:rPr lang="en-AU" dirty="0" smtClean="0"/>
              <a:t>dapting the tour e.g. use of technology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New role-plays (constantly aiming to improve practice and keep the topics relevant)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COP </a:t>
            </a:r>
            <a:r>
              <a:rPr lang="en-AU" dirty="0"/>
              <a:t>(Community Outreach Programme</a:t>
            </a:r>
            <a:r>
              <a:rPr lang="en-AU" dirty="0" smtClean="0"/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Support for visual learners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Modified programmes for students of all abilities</a:t>
            </a: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37" y="1845734"/>
            <a:ext cx="3017043" cy="4022725"/>
          </a:xfrm>
        </p:spPr>
      </p:pic>
    </p:spTree>
    <p:extLst>
      <p:ext uri="{BB962C8B-B14F-4D97-AF65-F5344CB8AC3E}">
        <p14:creationId xmlns:p14="http://schemas.microsoft.com/office/powerpoint/2010/main" val="38179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4315"/>
          </a:xfrm>
        </p:spPr>
        <p:txBody>
          <a:bodyPr/>
          <a:lstStyle/>
          <a:p>
            <a:r>
              <a:rPr lang="en-AU" dirty="0" smtClean="0"/>
              <a:t>Examples 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253" y="1894047"/>
            <a:ext cx="5157787" cy="455455"/>
          </a:xfrm>
        </p:spPr>
        <p:txBody>
          <a:bodyPr/>
          <a:lstStyle/>
          <a:p>
            <a:r>
              <a:rPr lang="en-AU" b="1" dirty="0" smtClean="0"/>
              <a:t>Visual Supports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Sashes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Title cards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Treasure </a:t>
            </a:r>
            <a:r>
              <a:rPr lang="en-AU" sz="2400" dirty="0"/>
              <a:t>H</a:t>
            </a:r>
            <a:r>
              <a:rPr lang="en-AU" sz="2400" dirty="0" smtClean="0"/>
              <a:t>unt </a:t>
            </a:r>
            <a:r>
              <a:rPr lang="en-AU" sz="2400" dirty="0"/>
              <a:t>c</a:t>
            </a:r>
            <a:r>
              <a:rPr lang="en-AU" sz="2400" dirty="0" smtClean="0"/>
              <a:t>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History timeline sort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206" y="1894047"/>
            <a:ext cx="5183188" cy="455455"/>
          </a:xfrm>
        </p:spPr>
        <p:txBody>
          <a:bodyPr/>
          <a:lstStyle/>
          <a:p>
            <a:r>
              <a:rPr lang="en-AU" b="1" dirty="0" smtClean="0"/>
              <a:t>Modified Programmes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Students with a learning disability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Young students (e.g. Grade 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Children’s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Stepping Up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2396">
            <a:off x="8878498" y="4599652"/>
            <a:ext cx="2512770" cy="169358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982">
            <a:off x="5149296" y="5172897"/>
            <a:ext cx="1771486" cy="113332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721">
            <a:off x="1331138" y="4803600"/>
            <a:ext cx="2558848" cy="17339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03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679"/>
          </a:xfrm>
        </p:spPr>
        <p:txBody>
          <a:bodyPr/>
          <a:lstStyle/>
          <a:p>
            <a:r>
              <a:rPr lang="en-AU" dirty="0" smtClean="0"/>
              <a:t>Feedback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19464" cy="44102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All teachers have the opportunity to provide anonymous written feedback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Very positive in both written and verbal communications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Any constructive feedback has been considered.  Indeed the Treasure Hunt Cards were inspired by a teacher’s feedback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Afternoon timeslots are a challenge for schools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Chatting to teachers often gives inspiration (e.g. </a:t>
            </a:r>
            <a:r>
              <a:rPr lang="en-AU" sz="2400" i="1" dirty="0" smtClean="0"/>
              <a:t>Meet A Clerk </a:t>
            </a:r>
            <a:r>
              <a:rPr lang="en-AU" sz="2400" dirty="0" smtClean="0"/>
              <a:t>for Legal Studies 3)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 smtClean="0"/>
              <a:t>Teachers are very positive about meeting Members of Parliament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429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Expansion of the Office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05318"/>
            <a:ext cx="9579306" cy="356377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 smtClean="0"/>
              <a:t>Following a successful 2017 – 2018 budget submission to the </a:t>
            </a:r>
            <a:r>
              <a:rPr lang="en-AU" sz="2400" dirty="0"/>
              <a:t>Department of Treasury and </a:t>
            </a:r>
            <a:r>
              <a:rPr lang="en-AU" sz="2400" dirty="0" smtClean="0"/>
              <a:t>Finance, the Education Office will expand </a:t>
            </a:r>
            <a:r>
              <a:rPr lang="en-AU" sz="2400" smtClean="0"/>
              <a:t>to two Education Officers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4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5679"/>
          </a:xfrm>
        </p:spPr>
        <p:txBody>
          <a:bodyPr/>
          <a:lstStyle/>
          <a:p>
            <a:r>
              <a:rPr lang="en-AU" dirty="0" smtClean="0"/>
              <a:t>Looking forward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31750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Specialist Legal Studies Programme – Committees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iPad usage – connecting with the digital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School Outreach Programme –  Mobile Parliament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Specialist Tour options – e.g. History, Women in Parliament, People in Parliament, Architecture or Art Tours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Special Events – Commonwealth Day, School Leaders, Writing Competitions, Stepping Up Event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Classroom Posters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Educational Videos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874" y="1869675"/>
            <a:ext cx="2981608" cy="397547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57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Successes and Challenges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36206"/>
            <a:ext cx="4153730" cy="372432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Great responses from teacher and students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Adapted programme for special groups (e.g. students with disabilities)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Return customers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Willingness to run special events</a:t>
            </a: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36206"/>
            <a:ext cx="4937760" cy="3724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Establishing multiple projects in a very small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Engaging the digital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Hosting large groups on sitting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Building the Outreach Programme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7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 without Notice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8" name="Picture 4" descr="Image result for calvin and hobbes trick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93" y="2653397"/>
            <a:ext cx="5715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2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History of the Education Office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50772"/>
            <a:ext cx="10058400" cy="37183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House of Assembly Education Office </a:t>
            </a:r>
            <a:r>
              <a:rPr lang="en-AU" dirty="0"/>
              <a:t>was formed in October 2015 with the </a:t>
            </a:r>
            <a:r>
              <a:rPr lang="en-AU" dirty="0" smtClean="0"/>
              <a:t>appointment </a:t>
            </a:r>
            <a:r>
              <a:rPr lang="en-AU" dirty="0"/>
              <a:t>of an Education </a:t>
            </a:r>
            <a:r>
              <a:rPr lang="en-AU" dirty="0" smtClean="0"/>
              <a:t>Officer</a:t>
            </a:r>
            <a:r>
              <a:rPr lang="en-AU" dirty="0"/>
              <a:t> 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 Education Officer is a qualified teacher (Bachelor of Education)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Education Officer works under the supervision of the Second-Clerk </a:t>
            </a:r>
            <a:r>
              <a:rPr lang="en-AU" dirty="0" smtClean="0"/>
              <a:t>Assistant</a:t>
            </a:r>
            <a:endParaRPr lang="en-AU" dirty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8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90497"/>
          </a:xfrm>
        </p:spPr>
        <p:txBody>
          <a:bodyPr/>
          <a:lstStyle/>
          <a:p>
            <a:r>
              <a:rPr lang="en-AU" dirty="0" smtClean="0"/>
              <a:t>Goals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362" y="731838"/>
            <a:ext cx="3943350" cy="5257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81070"/>
            <a:ext cx="3406462" cy="4824134"/>
          </a:xfrm>
        </p:spPr>
        <p:txBody>
          <a:bodyPr>
            <a:normAutofit lnSpcReduction="10000"/>
          </a:bodyPr>
          <a:lstStyle/>
          <a:p>
            <a:r>
              <a:rPr lang="en-AU" sz="2000" dirty="0"/>
              <a:t>The House of Assembly Education Office aims to deliver Civics and Citizenship Education to Tasmanian school students within the guidelines of the Australian National Curriculum. </a:t>
            </a:r>
            <a:endParaRPr lang="en-AU" sz="2000" dirty="0" smtClean="0"/>
          </a:p>
          <a:p>
            <a:endParaRPr lang="en-AU" sz="2000" dirty="0"/>
          </a:p>
          <a:p>
            <a:r>
              <a:rPr lang="en-AU" sz="2000" dirty="0" smtClean="0"/>
              <a:t>It </a:t>
            </a:r>
            <a:r>
              <a:rPr lang="en-AU" sz="2000" dirty="0"/>
              <a:t>has a clear focus on the Parliament of Tasmania. </a:t>
            </a:r>
          </a:p>
          <a:p>
            <a:endParaRPr lang="en-AU" sz="2000" dirty="0"/>
          </a:p>
          <a:p>
            <a:r>
              <a:rPr lang="en-AU" sz="2000" dirty="0"/>
              <a:t>In addition, the offices aims to expand Parliamentary Education to adults within the Tasmanian community.</a:t>
            </a:r>
          </a:p>
        </p:txBody>
      </p:sp>
    </p:spTree>
    <p:extLst>
      <p:ext uri="{BB962C8B-B14F-4D97-AF65-F5344CB8AC3E}">
        <p14:creationId xmlns:p14="http://schemas.microsoft.com/office/powerpoint/2010/main" val="27974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 to start?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266682"/>
            <a:ext cx="10058400" cy="3602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Reviewing what is already in place.</a:t>
            </a:r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AU" sz="2000" dirty="0" smtClean="0"/>
              <a:t>School groups were basically following the adult tour.  Although our tour guides made every effort to modify the tour.  </a:t>
            </a:r>
            <a:r>
              <a:rPr lang="en-AU" sz="2000" dirty="0"/>
              <a:t>C</a:t>
            </a:r>
            <a:r>
              <a:rPr lang="en-AU" sz="2000" dirty="0" smtClean="0"/>
              <a:t>hanges have been made to the tour and it is under constant review.</a:t>
            </a:r>
          </a:p>
          <a:p>
            <a:pPr lvl="1"/>
            <a:endParaRPr lang="en-AU" sz="2000" dirty="0"/>
          </a:p>
          <a:p>
            <a:pPr lvl="1"/>
            <a:r>
              <a:rPr lang="en-AU" sz="2000" dirty="0" smtClean="0"/>
              <a:t>Role-plays were being trialled.</a:t>
            </a:r>
          </a:p>
          <a:p>
            <a:pPr lvl="1"/>
            <a:endParaRPr lang="en-AU" sz="2000" dirty="0" smtClean="0"/>
          </a:p>
          <a:p>
            <a:pPr lvl="1"/>
            <a:r>
              <a:rPr lang="en-AU" sz="2000" dirty="0" smtClean="0"/>
              <a:t>Some access to Parliament of Tasmania fact sheets.  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0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Common misunderstandings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Image result for calvin and hobbes misunderstood gen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8" y="2614112"/>
            <a:ext cx="6416086" cy="20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96" y="946597"/>
            <a:ext cx="3639249" cy="1208638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Common Student Misunderstandings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type="body" sz="half" idx="2"/>
          </p:nvPr>
        </p:nvSpPr>
        <p:spPr>
          <a:xfrm>
            <a:off x="4517679" y="697118"/>
            <a:ext cx="6871580" cy="5536257"/>
          </a:xfrm>
        </p:spPr>
        <p:txBody>
          <a:bodyPr>
            <a:normAutofit/>
          </a:bodyPr>
          <a:lstStyle/>
          <a:p>
            <a:r>
              <a:rPr lang="en-AU" sz="2800" dirty="0" smtClean="0">
                <a:solidFill>
                  <a:srgbClr val="0070C0"/>
                </a:solidFill>
              </a:rPr>
              <a:t>Where does Malcolm Turnbull sit?</a:t>
            </a:r>
          </a:p>
          <a:p>
            <a:r>
              <a:rPr lang="en-AU" sz="2800" dirty="0">
                <a:solidFill>
                  <a:srgbClr val="0070C0"/>
                </a:solidFill>
              </a:rPr>
              <a:t>Where does Andrew Wilkie sit</a:t>
            </a:r>
            <a:r>
              <a:rPr lang="en-AU" sz="2800" dirty="0" smtClean="0">
                <a:solidFill>
                  <a:srgbClr val="0070C0"/>
                </a:solidFill>
              </a:rPr>
              <a:t>?</a:t>
            </a:r>
          </a:p>
          <a:p>
            <a:endParaRPr lang="en-AU" sz="2800" dirty="0" smtClean="0">
              <a:solidFill>
                <a:schemeClr val="tx1"/>
              </a:solidFill>
            </a:endParaRPr>
          </a:p>
          <a:p>
            <a:r>
              <a:rPr lang="en-AU" sz="2800" dirty="0" smtClean="0">
                <a:solidFill>
                  <a:schemeClr val="tx1"/>
                </a:solidFill>
              </a:rPr>
              <a:t>The </a:t>
            </a:r>
            <a:r>
              <a:rPr lang="en-AU" sz="2800" dirty="0">
                <a:solidFill>
                  <a:schemeClr val="tx1"/>
                </a:solidFill>
              </a:rPr>
              <a:t>role of </a:t>
            </a:r>
            <a:r>
              <a:rPr lang="en-AU" sz="2800" dirty="0" smtClean="0">
                <a:solidFill>
                  <a:schemeClr val="tx1"/>
                </a:solidFill>
              </a:rPr>
              <a:t>the President - Where does Donald Trump sit? </a:t>
            </a:r>
          </a:p>
          <a:p>
            <a:r>
              <a:rPr lang="en-AU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</a:rPr>
              <a:t>Does the judge sit in the big chair?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</a:rPr>
              <a:t>Do you send lots of people to gaol?</a:t>
            </a:r>
          </a:p>
          <a:p>
            <a:pPr marL="0" indent="0">
              <a:buNone/>
            </a:pPr>
            <a:r>
              <a:rPr lang="en-AU" sz="2800" dirty="0" smtClean="0">
                <a:solidFill>
                  <a:schemeClr val="accent3">
                    <a:lumMod val="75000"/>
                  </a:schemeClr>
                </a:solidFill>
              </a:rPr>
              <a:t>Does the Speaker use a wooden hammer?</a:t>
            </a:r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2800" dirty="0" smtClean="0"/>
              <a:t>Do you sit next to the other Franklin Members?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8" name="Picture 2" descr="Image result for calvin and hobbes misunderstood gen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9" y="2613644"/>
            <a:ext cx="2547772" cy="3422220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5606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79" y="560231"/>
            <a:ext cx="3358725" cy="1223963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Common Adult </a:t>
            </a:r>
            <a:r>
              <a:rPr lang="en-AU" dirty="0"/>
              <a:t>M</a:t>
            </a:r>
            <a:r>
              <a:rPr lang="en-AU" dirty="0" smtClean="0"/>
              <a:t>isunderstandings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0" y="927278"/>
            <a:ext cx="6492240" cy="5062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Teachers:</a:t>
            </a:r>
          </a:p>
          <a:p>
            <a:pPr marL="0" indent="0">
              <a:buNone/>
            </a:pPr>
            <a:r>
              <a:rPr lang="en-AU" sz="2800" dirty="0" smtClean="0"/>
              <a:t>Can we see the Senate during our visit?</a:t>
            </a:r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Community Groups:</a:t>
            </a:r>
          </a:p>
          <a:p>
            <a:pPr marL="0" indent="0">
              <a:buNone/>
            </a:pPr>
            <a:r>
              <a:rPr lang="en-AU" sz="2800" dirty="0" smtClean="0"/>
              <a:t>I don’t live in Nelson, I live in Denison.  </a:t>
            </a:r>
          </a:p>
          <a:p>
            <a:pPr marL="0" indent="0">
              <a:buNone/>
            </a:pPr>
            <a:endParaRPr lang="en-AU" sz="2800" dirty="0" smtClean="0"/>
          </a:p>
          <a:p>
            <a:pPr marL="0" indent="0">
              <a:buNone/>
            </a:pPr>
            <a:r>
              <a:rPr lang="en-AU" sz="1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Parent helpers:</a:t>
            </a:r>
          </a:p>
          <a:p>
            <a:pPr marL="0" indent="0">
              <a:buNone/>
            </a:pPr>
            <a:r>
              <a:rPr lang="en-AU" sz="2800" dirty="0" smtClean="0"/>
              <a:t>Crossing the floor is a common occurrence and is often encouraged by a parent helper on the excursion.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3076" name="Picture 4" descr="Image result for calvin is conf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3" y="2408349"/>
            <a:ext cx="2452076" cy="300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233"/>
            <a:ext cx="10515600" cy="71153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Visitor Numbers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539"/>
            <a:ext cx="10515600" cy="490042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AU" altLang="en-US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AU" altLang="en-US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Gallery attendance not </a:t>
            </a:r>
            <a:r>
              <a:rPr lang="en-AU" altLang="en-US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endParaRPr lang="en-AU" sz="1400" dirty="0" smtClean="0"/>
          </a:p>
          <a:p>
            <a:pPr marL="0" indent="0">
              <a:buNone/>
            </a:pPr>
            <a:endParaRPr lang="en-AU" sz="1400" dirty="0" smtClean="0"/>
          </a:p>
          <a:p>
            <a:pPr marL="0" indent="0">
              <a:buNone/>
            </a:pPr>
            <a:r>
              <a:rPr lang="en-AU" sz="1400" dirty="0" smtClean="0"/>
              <a:t>A closer look at 2016 numbers:</a:t>
            </a:r>
            <a:endParaRPr lang="en-AU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501947"/>
              </p:ext>
            </p:extLst>
          </p:nvPr>
        </p:nvGraphicFramePr>
        <p:xfrm>
          <a:off x="2920496" y="3691504"/>
          <a:ext cx="5868670" cy="684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773715353"/>
                    </a:ext>
                  </a:extLst>
                </a:gridCol>
                <a:gridCol w="1956435">
                  <a:extLst>
                    <a:ext uri="{9D8B030D-6E8A-4147-A177-3AD203B41FA5}">
                      <a16:colId xmlns:a16="http://schemas.microsoft.com/office/drawing/2014/main" val="4155100220"/>
                    </a:ext>
                  </a:extLst>
                </a:gridCol>
                <a:gridCol w="1956435">
                  <a:extLst>
                    <a:ext uri="{9D8B030D-6E8A-4147-A177-3AD203B41FA5}">
                      <a16:colId xmlns:a16="http://schemas.microsoft.com/office/drawing/2014/main" val="85578140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2016 Number Breakdowns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18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Tour and Role-Play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Tour </a:t>
                      </a:r>
                      <a:r>
                        <a:rPr lang="en-AU" sz="1400" dirty="0" smtClean="0">
                          <a:effectLst/>
                        </a:rPr>
                        <a:t>only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Role-Play only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675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1890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715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110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6053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20387"/>
              </p:ext>
            </p:extLst>
          </p:nvPr>
        </p:nvGraphicFramePr>
        <p:xfrm>
          <a:off x="2920496" y="4874242"/>
          <a:ext cx="5934546" cy="9131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8182">
                  <a:extLst>
                    <a:ext uri="{9D8B030D-6E8A-4147-A177-3AD203B41FA5}">
                      <a16:colId xmlns:a16="http://schemas.microsoft.com/office/drawing/2014/main" val="2058850410"/>
                    </a:ext>
                  </a:extLst>
                </a:gridCol>
                <a:gridCol w="1978182">
                  <a:extLst>
                    <a:ext uri="{9D8B030D-6E8A-4147-A177-3AD203B41FA5}">
                      <a16:colId xmlns:a16="http://schemas.microsoft.com/office/drawing/2014/main" val="1381984052"/>
                    </a:ext>
                  </a:extLst>
                </a:gridCol>
                <a:gridCol w="1978182">
                  <a:extLst>
                    <a:ext uri="{9D8B030D-6E8A-4147-A177-3AD203B41FA5}">
                      <a16:colId xmlns:a16="http://schemas.microsoft.com/office/drawing/2014/main" val="58948464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2016 School Attendance in the Public Gallery Attendance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82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Public Gallery </a:t>
                      </a:r>
                      <a:r>
                        <a:rPr lang="en-AU" sz="1400" dirty="0" smtClean="0">
                          <a:effectLst/>
                        </a:rPr>
                        <a:t>only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Public Gallery and Modified Tour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Total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8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435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347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782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9055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989096"/>
              </p:ext>
            </p:extLst>
          </p:nvPr>
        </p:nvGraphicFramePr>
        <p:xfrm>
          <a:off x="2920496" y="1890953"/>
          <a:ext cx="2424236" cy="5608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4236">
                  <a:extLst>
                    <a:ext uri="{9D8B030D-6E8A-4147-A177-3AD203B41FA5}">
                      <a16:colId xmlns:a16="http://schemas.microsoft.com/office/drawing/2014/main" val="2235147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tx1"/>
                          </a:solidFill>
                          <a:effectLst/>
                        </a:rPr>
                        <a:t>2015 School Numbers*</a:t>
                      </a:r>
                      <a:endParaRPr lang="en-A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175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1030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11469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02783"/>
              </p:ext>
            </p:extLst>
          </p:nvPr>
        </p:nvGraphicFramePr>
        <p:xfrm>
          <a:off x="6413679" y="1890953"/>
          <a:ext cx="2299374" cy="5608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9374">
                  <a:extLst>
                    <a:ext uri="{9D8B030D-6E8A-4147-A177-3AD203B41FA5}">
                      <a16:colId xmlns:a16="http://schemas.microsoft.com/office/drawing/2014/main" val="292875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b="1" dirty="0">
                          <a:effectLst/>
                        </a:rPr>
                        <a:t>2016 School Numbers*</a:t>
                      </a:r>
                      <a:endParaRPr lang="en-A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33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2715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42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170" y="286604"/>
            <a:ext cx="10449510" cy="1168710"/>
          </a:xfrm>
        </p:spPr>
        <p:txBody>
          <a:bodyPr/>
          <a:lstStyle/>
          <a:p>
            <a:r>
              <a:rPr lang="en-AU" dirty="0" smtClean="0"/>
              <a:t>Need drives the work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972" y="1892132"/>
            <a:ext cx="5157787" cy="424070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chemeClr val="tx1"/>
                </a:solidFill>
              </a:rPr>
              <a:t>School Resources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531" y="2316202"/>
            <a:ext cx="5316989" cy="32146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Fact sheets at different reading levels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Classroom activities to reinforce learning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Posters for classroom displays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72" y="4111873"/>
            <a:ext cx="5183188" cy="509776"/>
          </a:xfrm>
        </p:spPr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School Outreach Programme</a:t>
            </a: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5531" y="4513008"/>
            <a:ext cx="5689586" cy="31014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The draft proposal is written with a lesson plans in final planning stage.  They are almost ready to ‘test run’ on classes.</a:t>
            </a:r>
            <a:endParaRPr lang="en-AU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 smtClean="0"/>
              <a:t>Consultation with Parliamentary Staff regarding suitable state-wide venues has begun.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71" y="1948073"/>
            <a:ext cx="5449362" cy="40870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4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1032</TotalTime>
  <Words>678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Retrospect</vt:lpstr>
      <vt:lpstr>Where does  Malcolm Turnbull sit?</vt:lpstr>
      <vt:lpstr>History of the Education Office </vt:lpstr>
      <vt:lpstr>Goals</vt:lpstr>
      <vt:lpstr>Where to start?</vt:lpstr>
      <vt:lpstr>Common misunderstandings</vt:lpstr>
      <vt:lpstr>Common Student Misunderstandings</vt:lpstr>
      <vt:lpstr>Common Adult Misunderstandings</vt:lpstr>
      <vt:lpstr>Visitor Numbers</vt:lpstr>
      <vt:lpstr>Need drives the work</vt:lpstr>
      <vt:lpstr>Also</vt:lpstr>
      <vt:lpstr>Examples </vt:lpstr>
      <vt:lpstr>Feedback</vt:lpstr>
      <vt:lpstr>Expansion of the Office</vt:lpstr>
      <vt:lpstr>Looking forward</vt:lpstr>
      <vt:lpstr>Successes and Challenges</vt:lpstr>
      <vt:lpstr>Questions without Notice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does Malcolm Turnbull sit?</dc:title>
  <dc:creator>Kimbra McCormack</dc:creator>
  <cp:lastModifiedBy>Suzie Luddon</cp:lastModifiedBy>
  <cp:revision>78</cp:revision>
  <dcterms:created xsi:type="dcterms:W3CDTF">2017-07-27T04:02:54Z</dcterms:created>
  <dcterms:modified xsi:type="dcterms:W3CDTF">2017-11-16T02:36:45Z</dcterms:modified>
</cp:coreProperties>
</file>